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3" r:id="rId1"/>
  </p:sldMasterIdLst>
  <p:notesMasterIdLst>
    <p:notesMasterId r:id="rId87"/>
  </p:notesMasterIdLst>
  <p:sldIdLst>
    <p:sldId id="301" r:id="rId2"/>
    <p:sldId id="313" r:id="rId3"/>
    <p:sldId id="316" r:id="rId4"/>
    <p:sldId id="315" r:id="rId5"/>
    <p:sldId id="257" r:id="rId6"/>
    <p:sldId id="260" r:id="rId7"/>
    <p:sldId id="317" r:id="rId8"/>
    <p:sldId id="296" r:id="rId9"/>
    <p:sldId id="318" r:id="rId10"/>
    <p:sldId id="258" r:id="rId11"/>
    <p:sldId id="259" r:id="rId12"/>
    <p:sldId id="261" r:id="rId13"/>
    <p:sldId id="263" r:id="rId14"/>
    <p:sldId id="264" r:id="rId15"/>
    <p:sldId id="298" r:id="rId16"/>
    <p:sldId id="299" r:id="rId17"/>
    <p:sldId id="266" r:id="rId18"/>
    <p:sldId id="267" r:id="rId19"/>
    <p:sldId id="314" r:id="rId20"/>
    <p:sldId id="268" r:id="rId21"/>
    <p:sldId id="269" r:id="rId22"/>
    <p:sldId id="270" r:id="rId23"/>
    <p:sldId id="271" r:id="rId24"/>
    <p:sldId id="272" r:id="rId25"/>
    <p:sldId id="273" r:id="rId26"/>
    <p:sldId id="274" r:id="rId27"/>
    <p:sldId id="383" r:id="rId28"/>
    <p:sldId id="275" r:id="rId29"/>
    <p:sldId id="384" r:id="rId30"/>
    <p:sldId id="276" r:id="rId31"/>
    <p:sldId id="380" r:id="rId32"/>
    <p:sldId id="278" r:id="rId33"/>
    <p:sldId id="279" r:id="rId34"/>
    <p:sldId id="280" r:id="rId35"/>
    <p:sldId id="281" r:id="rId36"/>
    <p:sldId id="308" r:id="rId37"/>
    <p:sldId id="282" r:id="rId38"/>
    <p:sldId id="283" r:id="rId39"/>
    <p:sldId id="284" r:id="rId40"/>
    <p:sldId id="285" r:id="rId41"/>
    <p:sldId id="286" r:id="rId42"/>
    <p:sldId id="288" r:id="rId43"/>
    <p:sldId id="287" r:id="rId44"/>
    <p:sldId id="289" r:id="rId45"/>
    <p:sldId id="306" r:id="rId46"/>
    <p:sldId id="291" r:id="rId47"/>
    <p:sldId id="293" r:id="rId48"/>
    <p:sldId id="292" r:id="rId49"/>
    <p:sldId id="310" r:id="rId50"/>
    <p:sldId id="319" r:id="rId51"/>
    <p:sldId id="320" r:id="rId52"/>
    <p:sldId id="327" r:id="rId53"/>
    <p:sldId id="328" r:id="rId54"/>
    <p:sldId id="329" r:id="rId55"/>
    <p:sldId id="330" r:id="rId56"/>
    <p:sldId id="333" r:id="rId57"/>
    <p:sldId id="335" r:id="rId58"/>
    <p:sldId id="337" r:id="rId59"/>
    <p:sldId id="338" r:id="rId60"/>
    <p:sldId id="339" r:id="rId61"/>
    <p:sldId id="342" r:id="rId62"/>
    <p:sldId id="343" r:id="rId63"/>
    <p:sldId id="350" r:id="rId64"/>
    <p:sldId id="351" r:id="rId65"/>
    <p:sldId id="352" r:id="rId66"/>
    <p:sldId id="357" r:id="rId67"/>
    <p:sldId id="359" r:id="rId68"/>
    <p:sldId id="361" r:id="rId69"/>
    <p:sldId id="362" r:id="rId70"/>
    <p:sldId id="363" r:id="rId71"/>
    <p:sldId id="364" r:id="rId72"/>
    <p:sldId id="365" r:id="rId73"/>
    <p:sldId id="367" r:id="rId74"/>
    <p:sldId id="368" r:id="rId75"/>
    <p:sldId id="369" r:id="rId76"/>
    <p:sldId id="370" r:id="rId77"/>
    <p:sldId id="371" r:id="rId78"/>
    <p:sldId id="372" r:id="rId79"/>
    <p:sldId id="373" r:id="rId80"/>
    <p:sldId id="374" r:id="rId81"/>
    <p:sldId id="375" r:id="rId82"/>
    <p:sldId id="376" r:id="rId83"/>
    <p:sldId id="381" r:id="rId84"/>
    <p:sldId id="382" r:id="rId85"/>
    <p:sldId id="379"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CCCC"/>
    <a:srgbClr val="660033"/>
    <a:srgbClr val="CCFF66"/>
    <a:srgbClr val="FFFF00"/>
    <a:srgbClr val="66FFFF"/>
    <a:srgbClr val="00FFFF"/>
    <a:srgbClr val="CCFF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7429C-27AA-4483-B647-C735B7F5F29A}" type="datetimeFigureOut">
              <a:rPr lang="en-US" smtClean="0"/>
              <a:pPr/>
              <a:t>7/7/2018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CF7FE-7DDD-4593-883B-4B06F1D3DACD}" type="slidenum">
              <a:rPr lang="en-US" smtClean="0"/>
              <a:pPr/>
              <a:t>‹#›</a:t>
            </a:fld>
            <a:endParaRPr lang="en-US"/>
          </a:p>
        </p:txBody>
      </p:sp>
    </p:spTree>
    <p:extLst>
      <p:ext uri="{BB962C8B-B14F-4D97-AF65-F5344CB8AC3E}">
        <p14:creationId xmlns:p14="http://schemas.microsoft.com/office/powerpoint/2010/main" val="1268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EEF8A0-AABC-4929-8C2E-54D116E68830}" type="datetimeFigureOut">
              <a:rPr lang="en-US" smtClean="0"/>
              <a:pPr/>
              <a:t>7/7/2018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81F79-DA64-4AA0-A31B-087D0E270A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EEEF8A0-AABC-4929-8C2E-54D116E68830}" type="datetimeFigureOut">
              <a:rPr lang="en-US" smtClean="0"/>
              <a:pPr/>
              <a:t>7/7/2018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B81F79-DA64-4AA0-A31B-087D0E270A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eid\Desktop\mafjw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53481" y="152400"/>
            <a:ext cx="9017000" cy="5105400"/>
          </a:xfrm>
          <a:prstGeom prst="rect">
            <a:avLst/>
          </a:prstGeom>
          <a:noFill/>
          <a:ln w="9525">
            <a:noFill/>
            <a:miter lim="800000"/>
            <a:headEnd/>
            <a:tailEnd/>
          </a:ln>
          <a:effectLst/>
        </p:spPr>
      </p:pic>
      <p:sp>
        <p:nvSpPr>
          <p:cNvPr id="3" name="Right Arrow 2"/>
          <p:cNvSpPr/>
          <p:nvPr/>
        </p:nvSpPr>
        <p:spPr>
          <a:xfrm>
            <a:off x="6248400" y="1524000"/>
            <a:ext cx="381000" cy="45719"/>
          </a:xfrm>
          <a:prstGeom prst="rightArrow">
            <a:avLst/>
          </a:prstGeom>
          <a:solidFill>
            <a:srgbClr val="FF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Right Arrow 3"/>
          <p:cNvSpPr/>
          <p:nvPr/>
        </p:nvSpPr>
        <p:spPr>
          <a:xfrm>
            <a:off x="3200400" y="1524000"/>
            <a:ext cx="381000" cy="45719"/>
          </a:xfrm>
          <a:prstGeom prst="rightArrow">
            <a:avLst/>
          </a:prstGeom>
          <a:solidFill>
            <a:srgbClr val="FF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ight Arrow 4"/>
          <p:cNvSpPr/>
          <p:nvPr/>
        </p:nvSpPr>
        <p:spPr>
          <a:xfrm>
            <a:off x="7620000" y="4343400"/>
            <a:ext cx="381000" cy="152400"/>
          </a:xfrm>
          <a:prstGeom prst="rightArrow">
            <a:avLst/>
          </a:prstGeom>
          <a:solidFill>
            <a:srgbClr val="FF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600" b="1" dirty="0" smtClean="0">
                <a:solidFill>
                  <a:srgbClr val="CC0066"/>
                </a:solidFill>
                <a:effectLst>
                  <a:outerShdw blurRad="38100" dist="38100" dir="2700000" algn="tl">
                    <a:srgbClr val="000000">
                      <a:alpha val="43137"/>
                    </a:srgbClr>
                  </a:outerShdw>
                </a:effectLst>
              </a:rPr>
              <a:t>فشارخون مزمن</a:t>
            </a:r>
            <a:endParaRPr lang="en-US" sz="6600" b="1" dirty="0">
              <a:solidFill>
                <a:srgbClr val="CC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lstStyle/>
          <a:p>
            <a:pPr algn="r" rtl="1">
              <a:buNone/>
            </a:pPr>
            <a:r>
              <a:rPr lang="fa-IR" b="1" dirty="0" smtClean="0">
                <a:solidFill>
                  <a:srgbClr val="990033"/>
                </a:solidFill>
              </a:rPr>
              <a:t>فشارخون سيستوليک مساوی یا بيشتر از 140و یا دیاستول مساوی یا بيشتر از 90 كه پيش از بارداری وجود داشته یا قبل از هفته 20 بارداری شروع شده و تا 12هفته پس از زایمان باقي مي ماند.</a:t>
            </a:r>
            <a:endParaRPr lang="en-US" b="1" dirty="0">
              <a:solidFill>
                <a:srgbClr val="990033"/>
              </a:solidFill>
            </a:endParaRPr>
          </a:p>
        </p:txBody>
      </p:sp>
      <p:pic>
        <p:nvPicPr>
          <p:cNvPr id="1026" name="Picture 2" descr="C:\Users\saeid\Desktop\pre-hypertension-banner-1024x411.jpg"/>
          <p:cNvPicPr>
            <a:picLocks noChangeAspect="1" noChangeArrowheads="1"/>
          </p:cNvPicPr>
          <p:nvPr/>
        </p:nvPicPr>
        <p:blipFill>
          <a:blip r:embed="rId2"/>
          <a:srcRect/>
          <a:stretch>
            <a:fillRect/>
          </a:stretch>
        </p:blipFill>
        <p:spPr bwMode="auto">
          <a:xfrm>
            <a:off x="1" y="3352801"/>
            <a:ext cx="9115128"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CC0066"/>
                </a:solidFill>
                <a:effectLst>
                  <a:outerShdw blurRad="38100" dist="38100" dir="2700000" algn="tl">
                    <a:srgbClr val="000000">
                      <a:alpha val="43137"/>
                    </a:srgbClr>
                  </a:outerShdw>
                </a:effectLst>
              </a:rPr>
              <a:t>پره اكلامپسي اضافه شده به فشارخون مزمن</a:t>
            </a:r>
            <a:endParaRPr lang="en-US" b="1" dirty="0">
              <a:solidFill>
                <a:srgbClr val="CC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buNone/>
            </a:pPr>
            <a:r>
              <a:rPr lang="fa-IR" sz="4400" b="1" dirty="0" smtClean="0">
                <a:solidFill>
                  <a:srgbClr val="336600"/>
                </a:solidFill>
                <a:cs typeface="B Badr" pitchFamily="2" charset="-78"/>
              </a:rPr>
              <a:t>تشدید فشار خون یا اضافه شدن پروتئينوری و یا سایر علائم پره اكلامپسي به خانمي كه قبلا فشارخون مزمن داشته است</a:t>
            </a:r>
            <a:endParaRPr lang="en-US" sz="4400" b="1" dirty="0">
              <a:solidFill>
                <a:srgbClr val="336600"/>
              </a:solidFill>
              <a:cs typeface="B Badr" pitchFamily="2" charset="-78"/>
            </a:endParaRPr>
          </a:p>
        </p:txBody>
      </p:sp>
      <p:pic>
        <p:nvPicPr>
          <p:cNvPr id="2050" name="Picture 2" descr="C:\Users\saeid\Desktop\cbwnghcludch5r57cfc5541360d.jpg"/>
          <p:cNvPicPr>
            <a:picLocks noChangeAspect="1" noChangeArrowheads="1"/>
          </p:cNvPicPr>
          <p:nvPr/>
        </p:nvPicPr>
        <p:blipFill>
          <a:blip r:embed="rId2"/>
          <a:srcRect/>
          <a:stretch>
            <a:fillRect/>
          </a:stretch>
        </p:blipFill>
        <p:spPr bwMode="auto">
          <a:xfrm>
            <a:off x="1938338" y="3790950"/>
            <a:ext cx="5267325" cy="29908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b="1" dirty="0" smtClean="0">
                <a:solidFill>
                  <a:srgbClr val="CC0066"/>
                </a:solidFill>
                <a:effectLst>
                  <a:glow rad="228600">
                    <a:srgbClr val="FFFF99"/>
                  </a:glow>
                  <a:outerShdw blurRad="38100" dist="38100" dir="2700000" algn="tl">
                    <a:srgbClr val="000000">
                      <a:alpha val="43137"/>
                    </a:srgbClr>
                  </a:outerShdw>
                </a:effectLst>
              </a:rPr>
              <a:t>نحوه گرفتن فشارخون</a:t>
            </a:r>
            <a:endParaRPr lang="en-US" sz="4800" b="1" dirty="0">
              <a:solidFill>
                <a:srgbClr val="CC0066"/>
              </a:solidFill>
              <a:effectLst>
                <a:glow rad="228600">
                  <a:srgbClr val="FFFF99"/>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lgn="r" rtl="1">
              <a:buClr>
                <a:srgbClr val="FF3399"/>
              </a:buClr>
              <a:buSzPct val="80000"/>
              <a:buNone/>
            </a:pPr>
            <a:r>
              <a:rPr lang="fa-IR" b="1" dirty="0" smtClean="0">
                <a:solidFill>
                  <a:srgbClr val="FF3399"/>
                </a:solidFill>
              </a:rPr>
              <a:t>نكاتي كه بايد معاينه شونده رعايت كند:</a:t>
            </a:r>
          </a:p>
          <a:p>
            <a:pPr algn="r" rtl="1">
              <a:buClr>
                <a:srgbClr val="FF3399"/>
              </a:buClr>
              <a:buSzPct val="80000"/>
              <a:buFont typeface="Wingdings" pitchFamily="2" charset="2"/>
              <a:buChar char="ü"/>
            </a:pPr>
            <a:r>
              <a:rPr lang="fa-IR" b="1" dirty="0" smtClean="0"/>
              <a:t>قبل از اندازه گيری فشارخون فرد 10-5 دقیقه استراحت کند</a:t>
            </a:r>
          </a:p>
          <a:p>
            <a:pPr algn="r" rtl="1">
              <a:buClr>
                <a:srgbClr val="FF3399"/>
              </a:buClr>
              <a:buSzPct val="80000"/>
              <a:buFont typeface="Wingdings" pitchFamily="2" charset="2"/>
              <a:buChar char="ü"/>
            </a:pPr>
            <a:r>
              <a:rPr lang="fa-IR" b="1" dirty="0" smtClean="0"/>
              <a:t>پا ها را بر روی زمين یا یک سطح محکم بگذارد. در یک وضعيت آرام بنشيند. دست ها و پاها را روی هم قرار ندهد. </a:t>
            </a:r>
          </a:p>
          <a:p>
            <a:pPr algn="r" rtl="1">
              <a:buClr>
                <a:srgbClr val="FF3399"/>
              </a:buClr>
              <a:buSzPct val="80000"/>
              <a:buFont typeface="Wingdings" pitchFamily="2" charset="2"/>
              <a:buChar char="ü"/>
            </a:pPr>
            <a:r>
              <a:rPr lang="fa-IR" b="1" dirty="0" smtClean="0"/>
              <a:t>بازوی دست فرد باید طوری قرار گيرد كه تکيه گاه داشته باشد و به طور افقي و هم سطح قلب باشد. </a:t>
            </a:r>
          </a:p>
          <a:p>
            <a:pPr algn="r" rtl="1">
              <a:buClr>
                <a:srgbClr val="FF3399"/>
              </a:buClr>
              <a:buSzPct val="80000"/>
              <a:buFont typeface="Wingdings" pitchFamily="2" charset="2"/>
              <a:buChar char="ü"/>
            </a:pPr>
            <a:r>
              <a:rPr lang="fa-IR" b="1" dirty="0" smtClean="0"/>
              <a:t>30 دقيقه قبل از گرفتن فشارخون كافئين، الکل و مواد دخاني مصرف نکرده باشد. </a:t>
            </a:r>
            <a:endParaRPr lang="en-US" b="1" dirty="0"/>
          </a:p>
        </p:txBody>
      </p:sp>
      <p:pic>
        <p:nvPicPr>
          <p:cNvPr id="2050" name="Picture 2" descr="C:\Users\shabestari\Desktop\microcephaly article.jpg"/>
          <p:cNvPicPr>
            <a:picLocks noChangeAspect="1" noChangeArrowheads="1"/>
          </p:cNvPicPr>
          <p:nvPr/>
        </p:nvPicPr>
        <p:blipFill>
          <a:blip r:embed="rId2"/>
          <a:srcRect/>
          <a:stretch>
            <a:fillRect/>
          </a:stretch>
        </p:blipFill>
        <p:spPr bwMode="auto">
          <a:xfrm>
            <a:off x="1" y="0"/>
            <a:ext cx="3657599" cy="2057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800" b="1" dirty="0" smtClean="0">
                <a:solidFill>
                  <a:srgbClr val="002060"/>
                </a:solidFill>
                <a:effectLst>
                  <a:outerShdw blurRad="38100" dist="38100" dir="2700000" algn="tl">
                    <a:srgbClr val="000000">
                      <a:alpha val="43137"/>
                    </a:srgbClr>
                  </a:outerShdw>
                </a:effectLst>
              </a:rPr>
              <a:t>نكاتي كه بايد معاينه كننده رعايت كند:</a:t>
            </a:r>
            <a:endParaRPr lang="en-US" sz="48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r" rtl="1">
              <a:buClr>
                <a:srgbClr val="FF99FF"/>
              </a:buClr>
              <a:buSzPct val="100000"/>
              <a:buFont typeface="Wingdings" pitchFamily="2" charset="2"/>
              <a:buChar char="§"/>
            </a:pPr>
            <a:r>
              <a:rPr lang="fa-IR" b="1" dirty="0" smtClean="0">
                <a:solidFill>
                  <a:srgbClr val="990033"/>
                </a:solidFill>
              </a:rPr>
              <a:t>در اولين ملاقات اندازه گيری فشارخون در هر دو دست انجام شود. ممکن است بين دست راست و چپ، اختلافي حدود 20-10 میلیمترجیوه وجودداشته باشد وباید فشارخون بالاتر در نظرگرفته شود بهتر است فشارخون به صورت نشسته گرفته شود.</a:t>
            </a:r>
          </a:p>
          <a:p>
            <a:pPr algn="r" rtl="1">
              <a:buClr>
                <a:srgbClr val="FF99FF"/>
              </a:buClr>
              <a:buSzPct val="100000"/>
              <a:buFont typeface="Wingdings" pitchFamily="2" charset="2"/>
              <a:buChar char="§"/>
            </a:pPr>
            <a:r>
              <a:rPr lang="fa-IR" b="1" dirty="0" smtClean="0">
                <a:solidFill>
                  <a:srgbClr val="990033"/>
                </a:solidFill>
              </a:rPr>
              <a:t>مانومتر باید هم سطح چشم گيرنده فشارخون قرار گيرد. فاصله معاینه شونده با گيرنده فشارخون نباید بيش از یک متر باشد. </a:t>
            </a:r>
          </a:p>
          <a:p>
            <a:pPr algn="r" rtl="1">
              <a:buClr>
                <a:srgbClr val="FF99FF"/>
              </a:buClr>
              <a:buSzPct val="100000"/>
              <a:buFont typeface="Wingdings" pitchFamily="2" charset="2"/>
              <a:buChar char="§"/>
            </a:pPr>
            <a:r>
              <a:rPr lang="fa-IR" b="1" dirty="0" smtClean="0">
                <a:solidFill>
                  <a:srgbClr val="990033"/>
                </a:solidFill>
              </a:rPr>
              <a:t>بازو بند فشارسنج باید متناسب با بازوی فرد انتخاب شود.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800" b="1" dirty="0" smtClean="0">
                <a:solidFill>
                  <a:schemeClr val="accent5">
                    <a:lumMod val="25000"/>
                  </a:schemeClr>
                </a:solidFill>
                <a:effectLst>
                  <a:outerShdw blurRad="38100" dist="38100" dir="2700000" algn="tl">
                    <a:srgbClr val="000000">
                      <a:alpha val="43137"/>
                    </a:srgbClr>
                  </a:outerShdw>
                </a:effectLst>
              </a:rPr>
              <a:t>نكاتي كه بايد معاينه كننده رعايت كند:</a:t>
            </a:r>
            <a:endParaRPr lang="en-US" sz="4800" b="1" dirty="0">
              <a:solidFill>
                <a:schemeClr val="accent5">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lgn="r" rtl="1">
              <a:buClr>
                <a:srgbClr val="FF99FF"/>
              </a:buClr>
              <a:buSzPct val="100000"/>
              <a:buFont typeface="Wingdings" pitchFamily="2" charset="2"/>
              <a:buChar char="§"/>
            </a:pPr>
            <a:r>
              <a:rPr lang="fa-IR" b="1" dirty="0" smtClean="0">
                <a:solidFill>
                  <a:srgbClr val="660033"/>
                </a:solidFill>
              </a:rPr>
              <a:t>حداقل دو بار فشارخون با گوشي اندازه گيری شود. بين دو اندازه گيری باید حداقل2 -1 دقيقه فاصله باشد یا 6- 5ثانيه دست فرد را بالا نگه داشته و سپس اندازه گيری بعدی انجام شود. متوسط دو مقدار به عنوان اندازه فشارخون فرد ثبت گردد.</a:t>
            </a:r>
          </a:p>
          <a:p>
            <a:pPr algn="r" rtl="1">
              <a:buClr>
                <a:srgbClr val="FF99FF"/>
              </a:buClr>
              <a:buSzPct val="100000"/>
              <a:buFont typeface="Wingdings" pitchFamily="2" charset="2"/>
              <a:buChar char="§"/>
            </a:pPr>
            <a:r>
              <a:rPr lang="fa-IR" b="1" dirty="0" smtClean="0">
                <a:solidFill>
                  <a:srgbClr val="660033"/>
                </a:solidFill>
              </a:rPr>
              <a:t>اگر حداقل در دو نوبت اندازه گيری فشارخون با فاصله 6-4 ساعت یا بيشتر، فشارخون سيستولي 30 ميلي متر جيوه نسبت به فشارخون قبل از بارداری افزایش یافته باشد و یا فشارخون سيستول 140ميلي متر جيوه یا بيشتر ودیاستول 90 ميلي متر جيوه یا بيشتر باشد نشانه بالا بودن فشارخون است.</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r" rtl="1">
              <a:buClr>
                <a:srgbClr val="FF99FF"/>
              </a:buClr>
              <a:buSzPct val="100000"/>
              <a:buFont typeface="Wingdings" pitchFamily="2" charset="2"/>
              <a:buChar char="§"/>
            </a:pPr>
            <a:r>
              <a:rPr lang="fa-IR" sz="3600" b="1" dirty="0" smtClean="0">
                <a:solidFill>
                  <a:srgbClr val="990033"/>
                </a:solidFill>
              </a:rPr>
              <a:t>در صورتي كه فشار خون در دو نوبت كنترل با فاصله (60-15دقیقه ) بیشتر یا مساوی 140/90باشد، مادر ارزیابي و در صورت لزوم بستری شود. </a:t>
            </a:r>
            <a:endParaRPr lang="en-US" sz="3600" b="1" dirty="0">
              <a:solidFill>
                <a:srgbClr val="990033"/>
              </a:solidFill>
            </a:endParaRPr>
          </a:p>
        </p:txBody>
      </p:sp>
      <p:sp>
        <p:nvSpPr>
          <p:cNvPr id="4" name="Cloud 3"/>
          <p:cNvSpPr/>
          <p:nvPr/>
        </p:nvSpPr>
        <p:spPr>
          <a:xfrm>
            <a:off x="2209800" y="3429000"/>
            <a:ext cx="4343400" cy="2514600"/>
          </a:xfrm>
          <a:prstGeom prst="cloud">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b="1" dirty="0" smtClean="0">
                <a:solidFill>
                  <a:srgbClr val="FF0000"/>
                </a:solidFill>
                <a:effectLst>
                  <a:outerShdw blurRad="38100" dist="38100" dir="2700000" algn="tl">
                    <a:srgbClr val="000000">
                      <a:alpha val="43137"/>
                    </a:srgbClr>
                  </a:outerShdw>
                </a:effectLst>
              </a:rPr>
              <a:t>بستری</a:t>
            </a:r>
            <a:endParaRPr lang="en-US" sz="8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fa-IR" sz="4800" b="1" dirty="0" smtClean="0">
                <a:solidFill>
                  <a:srgbClr val="990033"/>
                </a:solidFill>
                <a:effectLst>
                  <a:glow rad="101600">
                    <a:srgbClr val="FFFF00">
                      <a:alpha val="60000"/>
                    </a:srgbClr>
                  </a:glow>
                </a:effectLst>
              </a:rPr>
              <a:t>مراقبت هاي اوليه در پره اکلامپسی</a:t>
            </a:r>
            <a:endParaRPr lang="en-US" sz="4800" b="1" dirty="0">
              <a:solidFill>
                <a:srgbClr val="990033"/>
              </a:solidFill>
              <a:effectLst>
                <a:glow rad="101600">
                  <a:srgbClr val="FFFF00">
                    <a:alpha val="60000"/>
                  </a:srgbClr>
                </a:glow>
              </a:effectLst>
            </a:endParaRPr>
          </a:p>
        </p:txBody>
      </p:sp>
      <p:sp>
        <p:nvSpPr>
          <p:cNvPr id="3" name="Content Placeholder 2"/>
          <p:cNvSpPr>
            <a:spLocks noGrp="1"/>
          </p:cNvSpPr>
          <p:nvPr>
            <p:ph idx="1"/>
          </p:nvPr>
        </p:nvSpPr>
        <p:spPr/>
        <p:txBody>
          <a:bodyPr>
            <a:normAutofit fontScale="70000" lnSpcReduction="20000"/>
          </a:bodyPr>
          <a:lstStyle/>
          <a:p>
            <a:pPr marL="514350" indent="-514350" algn="r" rtl="1">
              <a:buFont typeface="+mj-lt"/>
              <a:buAutoNum type="arabicPeriod"/>
            </a:pPr>
            <a:r>
              <a:rPr lang="fa-IR" b="1" dirty="0" smtClean="0">
                <a:solidFill>
                  <a:srgbClr val="002060"/>
                </a:solidFill>
              </a:rPr>
              <a:t>بررسي علائم و نشانه های شدت بيماری (سر درد، اختلال بينایي، درد اپيگاستر و افزایش وزن ناگهاني حدود 1.5کیلوگرم وبیشتر در هفته)</a:t>
            </a:r>
          </a:p>
          <a:p>
            <a:pPr marL="514350" indent="-514350" algn="r" rtl="1">
              <a:buFont typeface="+mj-lt"/>
              <a:buAutoNum type="arabicPeriod"/>
            </a:pPr>
            <a:r>
              <a:rPr lang="fa-IR" b="1" dirty="0" smtClean="0">
                <a:solidFill>
                  <a:srgbClr val="002060"/>
                </a:solidFill>
              </a:rPr>
              <a:t>اندازه گيری ارتفاع رحم و تعيين سن بارداری</a:t>
            </a:r>
          </a:p>
          <a:p>
            <a:pPr marL="514350" indent="-514350" algn="r" rtl="1">
              <a:buFont typeface="+mj-lt"/>
              <a:buAutoNum type="arabicPeriod"/>
            </a:pPr>
            <a:r>
              <a:rPr lang="fa-IR" b="1" dirty="0" smtClean="0">
                <a:solidFill>
                  <a:srgbClr val="002060"/>
                </a:solidFill>
              </a:rPr>
              <a:t>توزین روزانه و استراحت نسبي (كاهش فعاليت روزانه)</a:t>
            </a:r>
          </a:p>
          <a:p>
            <a:pPr marL="514350" indent="-514350" algn="r" rtl="1">
              <a:buFont typeface="+mj-lt"/>
              <a:buAutoNum type="arabicPeriod"/>
            </a:pPr>
            <a:r>
              <a:rPr lang="fa-IR" b="1" dirty="0" smtClean="0">
                <a:solidFill>
                  <a:srgbClr val="002060"/>
                </a:solidFill>
              </a:rPr>
              <a:t>رژیم غذایي پر پروتئين و پر كالری</a:t>
            </a:r>
          </a:p>
          <a:p>
            <a:pPr marL="514350" indent="-514350" algn="r" rtl="1">
              <a:buFont typeface="+mj-lt"/>
              <a:buAutoNum type="arabicPeriod"/>
            </a:pPr>
            <a:r>
              <a:rPr lang="fa-IR" b="1" dirty="0" smtClean="0">
                <a:solidFill>
                  <a:srgbClr val="002060"/>
                </a:solidFill>
              </a:rPr>
              <a:t>بررسي فشارخون در وضعيت نشسته هر 4 ساعت یک بار (به جز نيمه شب تا 6صبح در صورتي كه فشارخون تحت كنترل است)</a:t>
            </a:r>
          </a:p>
          <a:p>
            <a:pPr marL="514350" indent="-514350" algn="r" rtl="1">
              <a:buFont typeface="+mj-lt"/>
              <a:buAutoNum type="arabicPeriod"/>
            </a:pPr>
            <a:r>
              <a:rPr lang="fa-IR" b="1" dirty="0" smtClean="0">
                <a:solidFill>
                  <a:srgbClr val="002060"/>
                </a:solidFill>
              </a:rPr>
              <a:t>. اندازه گیری پروتئین ادرار در هنگام پذیرش و در صورتي كه پروتئينوری + 1 یا بيشتر است و یا نسبت پروتئين به كراتينين0.3 یا بيشتر است، جمع آوری ادرار 24 ساعته باید انجام شود. در صورت پروتئينوری(طبق تعریف)درادرار 24 ساعته، نيازی به تکرار این آزمایش در ارزیابي های بعدی نيست و ميزان كراتينين سرم جهت بررسي عملکرد كليه كفایت مي كند.</a:t>
            </a:r>
          </a:p>
          <a:p>
            <a:pPr marL="514350" indent="-514350" algn="r" rtl="1">
              <a:buFont typeface="+mj-lt"/>
              <a:buAutoNum type="arabicPeriod"/>
            </a:pPr>
            <a:r>
              <a:rPr lang="fa-IR" b="1" dirty="0" smtClean="0">
                <a:solidFill>
                  <a:srgbClr val="002060"/>
                </a:solidFill>
              </a:rPr>
              <a:t>اندازه گيری </a:t>
            </a:r>
            <a:r>
              <a:rPr lang="en-US" b="1" dirty="0" smtClean="0">
                <a:solidFill>
                  <a:srgbClr val="002060"/>
                </a:solidFill>
              </a:rPr>
              <a:t>CBC </a:t>
            </a:r>
            <a:r>
              <a:rPr lang="fa-IR" b="1" dirty="0" smtClean="0">
                <a:solidFill>
                  <a:srgbClr val="002060"/>
                </a:solidFill>
              </a:rPr>
              <a:t>خصوصاً پلاكت، كراتينين، آنزیم های كبدی، بيلي </a:t>
            </a:r>
            <a:r>
              <a:rPr lang="fa-IR" b="1" dirty="0" smtClean="0">
                <a:solidFill>
                  <a:srgbClr val="002060"/>
                </a:solidFill>
              </a:rPr>
              <a:t>روبين،</a:t>
            </a:r>
            <a:r>
              <a:rPr lang="en-US" b="1" dirty="0" smtClean="0">
                <a:solidFill>
                  <a:srgbClr val="002060"/>
                </a:solidFill>
              </a:rPr>
              <a:t>LDH </a:t>
            </a:r>
            <a:r>
              <a:rPr lang="fa-IR" b="1" dirty="0" smtClean="0">
                <a:solidFill>
                  <a:srgbClr val="002060"/>
                </a:solidFill>
              </a:rPr>
              <a:t>تکرار </a:t>
            </a:r>
            <a:r>
              <a:rPr lang="fa-IR" b="1" dirty="0" smtClean="0">
                <a:solidFill>
                  <a:srgbClr val="002060"/>
                </a:solidFill>
              </a:rPr>
              <a:t>آزمایش بسته به شرایط مادر و شدت فشار خون از هفته ای دو تا سه بار متفاوت است.</a:t>
            </a:r>
          </a:p>
          <a:p>
            <a:pPr marL="514350" indent="-514350" algn="r" rtl="1">
              <a:buFont typeface="+mj-lt"/>
              <a:buAutoNum type="arabicPeriod"/>
            </a:pPr>
            <a:endParaRPr lang="fa-IR" b="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a-IR" sz="6000" b="1" dirty="0" smtClean="0">
                <a:solidFill>
                  <a:schemeClr val="accent5">
                    <a:lumMod val="50000"/>
                  </a:schemeClr>
                </a:solidFill>
              </a:rPr>
              <a:t>ارزیابي سلامت جنين</a:t>
            </a:r>
            <a:endParaRPr lang="en-US" sz="6000" b="1" dirty="0">
              <a:solidFill>
                <a:schemeClr val="accent5">
                  <a:lumMod val="50000"/>
                </a:schemeClr>
              </a:solidFill>
            </a:endParaRPr>
          </a:p>
        </p:txBody>
      </p:sp>
      <p:sp>
        <p:nvSpPr>
          <p:cNvPr id="3" name="Content Placeholder 2"/>
          <p:cNvSpPr>
            <a:spLocks noGrp="1"/>
          </p:cNvSpPr>
          <p:nvPr>
            <p:ph idx="1"/>
          </p:nvPr>
        </p:nvSpPr>
        <p:spPr>
          <a:xfrm>
            <a:off x="457200" y="1219200"/>
            <a:ext cx="8229600" cy="4525963"/>
          </a:xfrm>
        </p:spPr>
        <p:txBody>
          <a:bodyPr>
            <a:normAutofit/>
          </a:bodyPr>
          <a:lstStyle/>
          <a:p>
            <a:pPr algn="r" rtl="1">
              <a:buNone/>
            </a:pPr>
            <a:r>
              <a:rPr lang="en-US" b="1" dirty="0" smtClean="0">
                <a:solidFill>
                  <a:srgbClr val="660033"/>
                </a:solidFill>
              </a:rPr>
              <a:t>a </a:t>
            </a:r>
            <a:r>
              <a:rPr lang="fa-IR" b="1" dirty="0" smtClean="0">
                <a:solidFill>
                  <a:srgbClr val="660033"/>
                </a:solidFill>
              </a:rPr>
              <a:t>)شنيدن روزانه صدای قلب و كنترل حركات جنين</a:t>
            </a:r>
          </a:p>
          <a:p>
            <a:pPr algn="r" rtl="1">
              <a:buNone/>
            </a:pPr>
            <a:r>
              <a:rPr lang="en-US" b="1" dirty="0" smtClean="0">
                <a:solidFill>
                  <a:srgbClr val="660033"/>
                </a:solidFill>
              </a:rPr>
              <a:t>b</a:t>
            </a:r>
            <a:r>
              <a:rPr lang="fa-IR" b="1" dirty="0" smtClean="0">
                <a:solidFill>
                  <a:srgbClr val="660033"/>
                </a:solidFill>
              </a:rPr>
              <a:t>)</a:t>
            </a:r>
            <a:r>
              <a:rPr lang="en-US" b="1" dirty="0" smtClean="0">
                <a:solidFill>
                  <a:srgbClr val="660033"/>
                </a:solidFill>
              </a:rPr>
              <a:t> </a:t>
            </a:r>
            <a:r>
              <a:rPr lang="fa-IR" b="1" dirty="0" smtClean="0">
                <a:solidFill>
                  <a:srgbClr val="660033"/>
                </a:solidFill>
              </a:rPr>
              <a:t>سونوگرافي اوليه برای بررسي رشد جنين و سپس هر 3هفته یک بار</a:t>
            </a:r>
          </a:p>
          <a:p>
            <a:pPr algn="r" rtl="1">
              <a:buNone/>
            </a:pPr>
            <a:r>
              <a:rPr lang="en-US" b="1" dirty="0" smtClean="0">
                <a:solidFill>
                  <a:srgbClr val="660033"/>
                </a:solidFill>
              </a:rPr>
              <a:t>c</a:t>
            </a:r>
            <a:r>
              <a:rPr lang="fa-IR" b="1" dirty="0" smtClean="0">
                <a:solidFill>
                  <a:srgbClr val="660033"/>
                </a:solidFill>
              </a:rPr>
              <a:t>)</a:t>
            </a:r>
            <a:r>
              <a:rPr lang="en-US" b="1" dirty="0" smtClean="0">
                <a:solidFill>
                  <a:srgbClr val="660033"/>
                </a:solidFill>
              </a:rPr>
              <a:t> </a:t>
            </a:r>
            <a:r>
              <a:rPr lang="fa-IR" b="1" dirty="0" smtClean="0">
                <a:solidFill>
                  <a:srgbClr val="660033"/>
                </a:solidFill>
              </a:rPr>
              <a:t>بررسي سلامت جنين با بيوفيزیکال پروفایل یا (</a:t>
            </a:r>
            <a:r>
              <a:rPr lang="en-US" b="1" dirty="0" smtClean="0">
                <a:solidFill>
                  <a:srgbClr val="660033"/>
                </a:solidFill>
              </a:rPr>
              <a:t>AFI </a:t>
            </a:r>
            <a:r>
              <a:rPr lang="fa-IR" b="1" dirty="0" smtClean="0">
                <a:solidFill>
                  <a:srgbClr val="660033"/>
                </a:solidFill>
              </a:rPr>
              <a:t>و </a:t>
            </a:r>
            <a:r>
              <a:rPr lang="en-US" b="1" dirty="0" smtClean="0">
                <a:solidFill>
                  <a:srgbClr val="660033"/>
                </a:solidFill>
              </a:rPr>
              <a:t>NST</a:t>
            </a:r>
            <a:r>
              <a:rPr lang="fa-IR" b="1" dirty="0" smtClean="0">
                <a:solidFill>
                  <a:srgbClr val="660033"/>
                </a:solidFill>
              </a:rPr>
              <a:t>):</a:t>
            </a:r>
            <a:r>
              <a:rPr lang="en-US" b="1" dirty="0" smtClean="0">
                <a:solidFill>
                  <a:srgbClr val="660033"/>
                </a:solidFill>
              </a:rPr>
              <a:t> </a:t>
            </a:r>
            <a:r>
              <a:rPr lang="fa-IR" b="1" dirty="0" smtClean="0">
                <a:solidFill>
                  <a:srgbClr val="660033"/>
                </a:solidFill>
              </a:rPr>
              <a:t>فاصله انجام تست ها بستگي به سن حاملگي، شدت بيماری، شدت اختلال رشد داخل رحمي، حجم مایع آمنيوتيک و تغييرات داپلر عروق جنيني دارد</a:t>
            </a:r>
            <a:endParaRPr lang="en-US" b="1" dirty="0">
              <a:solidFill>
                <a:srgbClr val="660033"/>
              </a:solidFill>
            </a:endParaRPr>
          </a:p>
        </p:txBody>
      </p:sp>
      <p:pic>
        <p:nvPicPr>
          <p:cNvPr id="4099" name="Picture 3" descr="C:\Users\saeid\Desktop\pre-6fa1559f.jpeg"/>
          <p:cNvPicPr>
            <a:picLocks noChangeAspect="1" noChangeArrowheads="1"/>
          </p:cNvPicPr>
          <p:nvPr/>
        </p:nvPicPr>
        <p:blipFill>
          <a:blip r:embed="rId2"/>
          <a:srcRect/>
          <a:stretch>
            <a:fillRect/>
          </a:stretch>
        </p:blipFill>
        <p:spPr bwMode="auto">
          <a:xfrm>
            <a:off x="0" y="4876800"/>
            <a:ext cx="3657600" cy="1918208"/>
          </a:xfrm>
          <a:prstGeom prst="rect">
            <a:avLst/>
          </a:prstGeom>
          <a:noFill/>
        </p:spPr>
      </p:pic>
      <p:pic>
        <p:nvPicPr>
          <p:cNvPr id="4100" name="Picture 4" descr="C:\Users\saeid\Desktop\ef7cc__Heart_of_Jenin.jpg"/>
          <p:cNvPicPr>
            <a:picLocks noChangeAspect="1" noChangeArrowheads="1"/>
          </p:cNvPicPr>
          <p:nvPr/>
        </p:nvPicPr>
        <p:blipFill>
          <a:blip r:embed="rId3"/>
          <a:srcRect/>
          <a:stretch>
            <a:fillRect/>
          </a:stretch>
        </p:blipFill>
        <p:spPr bwMode="auto">
          <a:xfrm>
            <a:off x="152400" y="152400"/>
            <a:ext cx="1638300" cy="17192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solidFill>
                  <a:srgbClr val="FF0000"/>
                </a:solidFill>
                <a:effectLst>
                  <a:glow rad="101600">
                    <a:srgbClr val="FFFF00">
                      <a:alpha val="60000"/>
                    </a:srgbClr>
                  </a:glow>
                </a:effectLst>
              </a:rPr>
              <a:t>کونتراندیکاسیون های درمان محافظه کارانه</a:t>
            </a:r>
            <a:endParaRPr lang="en-US" sz="3200" b="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p:txBody>
          <a:bodyPr/>
          <a:lstStyle/>
          <a:p>
            <a:pPr marL="514350" indent="-514350" algn="r" rtl="1">
              <a:buFont typeface="+mj-lt"/>
              <a:buAutoNum type="arabicPeriod"/>
            </a:pPr>
            <a:r>
              <a:rPr lang="fa-IR" sz="2800" b="1" dirty="0" smtClean="0">
                <a:solidFill>
                  <a:srgbClr val="FFFF00"/>
                </a:solidFill>
                <a:effectLst>
                  <a:glow rad="101600">
                    <a:srgbClr val="990033">
                      <a:alpha val="60000"/>
                    </a:srgbClr>
                  </a:glow>
                </a:effectLst>
              </a:rPr>
              <a:t>علایم پایدار یا هیپرتانسیون شدید</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اکلامپسی</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ادم ریوی</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سندرم</a:t>
            </a:r>
            <a:r>
              <a:rPr lang="en-US" sz="2800" b="1" dirty="0" smtClean="0">
                <a:solidFill>
                  <a:srgbClr val="FFFF00"/>
                </a:solidFill>
                <a:effectLst>
                  <a:glow rad="101600">
                    <a:srgbClr val="990033">
                      <a:alpha val="60000"/>
                    </a:srgbClr>
                  </a:glow>
                </a:effectLst>
              </a:rPr>
              <a:t>HELLP</a:t>
            </a:r>
            <a:endParaRPr lang="fa-IR" sz="2800" b="1" dirty="0" smtClean="0">
              <a:solidFill>
                <a:srgbClr val="FFFF00"/>
              </a:solidFill>
              <a:effectLst>
                <a:glow rad="101600">
                  <a:srgbClr val="990033">
                    <a:alpha val="60000"/>
                  </a:srgbClr>
                </a:glow>
              </a:effectLst>
            </a:endParaRP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اختلال چشمگیر عملکرد کلیه</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کواگولوپاتی</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دکولمان جفت</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جنین در مرحله قبلاز قابلیت حیات</a:t>
            </a:r>
          </a:p>
          <a:p>
            <a:pPr marL="514350" indent="-514350" algn="r" rtl="1">
              <a:buFont typeface="+mj-lt"/>
              <a:buAutoNum type="arabicPeriod"/>
            </a:pPr>
            <a:r>
              <a:rPr lang="fa-IR" sz="2800" b="1" dirty="0" smtClean="0">
                <a:solidFill>
                  <a:srgbClr val="FFFF00"/>
                </a:solidFill>
                <a:effectLst>
                  <a:glow rad="101600">
                    <a:srgbClr val="990033">
                      <a:alpha val="60000"/>
                    </a:srgbClr>
                  </a:glow>
                </a:effectLst>
              </a:rPr>
              <a:t>آشفتگی وضع جنین</a:t>
            </a:r>
          </a:p>
          <a:p>
            <a:pPr marL="514350" indent="-514350" algn="r" rtl="1">
              <a:buFont typeface="+mj-lt"/>
              <a:buAutoNum type="arabicPeriod"/>
            </a:pPr>
            <a:endParaRPr lang="en-US" sz="2800" b="1" dirty="0">
              <a:solidFill>
                <a:srgbClr val="FFFF00"/>
              </a:solidFill>
              <a:effectLst>
                <a:glow rad="101600">
                  <a:srgbClr val="990033">
                    <a:alpha val="60000"/>
                  </a:srgb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b="1" i="1" dirty="0" smtClean="0">
                <a:solidFill>
                  <a:srgbClr val="FF0066"/>
                </a:solidFill>
                <a:effectLst>
                  <a:outerShdw blurRad="38100" dist="38100" dir="2700000" algn="tl">
                    <a:srgbClr val="000000">
                      <a:alpha val="43137"/>
                    </a:srgbClr>
                  </a:outerShdw>
                </a:effectLst>
              </a:rPr>
              <a:t>اختلالات هیپرتانسیو در بارداری</a:t>
            </a:r>
            <a:endParaRPr lang="en-US" sz="5400" b="1" i="1" dirty="0">
              <a:solidFill>
                <a:srgbClr val="FF0066"/>
              </a:solidFill>
              <a:effectLst>
                <a:outerShdw blurRad="38100" dist="38100" dir="2700000" algn="tl">
                  <a:srgbClr val="000000">
                    <a:alpha val="43137"/>
                  </a:srgbClr>
                </a:outerShdw>
              </a:effectLst>
            </a:endParaRPr>
          </a:p>
        </p:txBody>
      </p:sp>
      <p:pic>
        <p:nvPicPr>
          <p:cNvPr id="9218" name="Picture 2" descr="C:\Users\saeid\Desktop\mesa-com-a-palavra-pre-eclampsia-foto-sohel-parvez-haqueshutterstockcom-00000000000170E0.jpg"/>
          <p:cNvPicPr>
            <a:picLocks noChangeAspect="1" noChangeArrowheads="1"/>
          </p:cNvPicPr>
          <p:nvPr/>
        </p:nvPicPr>
        <p:blipFill>
          <a:blip r:embed="rId2"/>
          <a:srcRect/>
          <a:stretch>
            <a:fillRect/>
          </a:stretch>
        </p:blipFill>
        <p:spPr bwMode="auto">
          <a:xfrm>
            <a:off x="266700" y="3581400"/>
            <a:ext cx="8610600" cy="3200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a-IR" sz="5400" b="1" dirty="0" smtClean="0">
                <a:solidFill>
                  <a:schemeClr val="accent4">
                    <a:lumMod val="65000"/>
                    <a:lumOff val="35000"/>
                  </a:schemeClr>
                </a:solidFill>
                <a:effectLst>
                  <a:outerShdw blurRad="38100" dist="38100" dir="2700000" algn="tl">
                    <a:srgbClr val="000000">
                      <a:alpha val="43137"/>
                    </a:srgbClr>
                  </a:outerShdw>
                </a:effectLst>
                <a:cs typeface="B Jadid" pitchFamily="2" charset="-78"/>
              </a:rPr>
              <a:t>ختم بارداري</a:t>
            </a:r>
            <a:endParaRPr lang="en-US" sz="5400" b="1" dirty="0">
              <a:solidFill>
                <a:schemeClr val="accent4">
                  <a:lumMod val="65000"/>
                  <a:lumOff val="35000"/>
                </a:schemeClr>
              </a:solidFill>
              <a:effectLst>
                <a:outerShdw blurRad="38100" dist="38100" dir="2700000" algn="tl">
                  <a:srgbClr val="000000">
                    <a:alpha val="43137"/>
                  </a:srgbClr>
                </a:outerShdw>
              </a:effectLst>
              <a:cs typeface="B Jadid" pitchFamily="2" charset="-78"/>
            </a:endParaRPr>
          </a:p>
        </p:txBody>
      </p:sp>
      <p:sp>
        <p:nvSpPr>
          <p:cNvPr id="3" name="Content Placeholder 2"/>
          <p:cNvSpPr>
            <a:spLocks noGrp="1"/>
          </p:cNvSpPr>
          <p:nvPr>
            <p:ph idx="1"/>
          </p:nvPr>
        </p:nvSpPr>
        <p:spPr>
          <a:xfrm>
            <a:off x="762000" y="1219200"/>
            <a:ext cx="8229600" cy="4525963"/>
          </a:xfrm>
        </p:spPr>
        <p:txBody>
          <a:bodyPr>
            <a:normAutofit/>
          </a:bodyPr>
          <a:lstStyle/>
          <a:p>
            <a:pPr algn="r" rtl="1"/>
            <a:r>
              <a:rPr lang="fa-IR" sz="2800" b="1" dirty="0" smtClean="0">
                <a:solidFill>
                  <a:srgbClr val="CC3399"/>
                </a:solidFill>
              </a:rPr>
              <a:t>- در صورتي كه سن حاملگي كمتر از 37 هفته است، علائم باید به طور مرتب بررسي شده و مراقبت های اوليه تا زمان زایمان انجام شود.</a:t>
            </a:r>
          </a:p>
          <a:p>
            <a:pPr algn="r" rtl="1"/>
            <a:r>
              <a:rPr lang="fa-IR" sz="2800" b="1" dirty="0" smtClean="0">
                <a:solidFill>
                  <a:srgbClr val="CC3399"/>
                </a:solidFill>
              </a:rPr>
              <a:t>- در صورتي كه سن حاملگي 37 هفته و یا بيشتر است، برای ختم بارداری اقدام مي شود. سولفات منيزیم در فاز فعال زایماني بيماران، بایستي تزریق شود.</a:t>
            </a:r>
            <a:endParaRPr lang="en-US" sz="2800" b="1" dirty="0">
              <a:solidFill>
                <a:srgbClr val="CC3399"/>
              </a:solidFill>
            </a:endParaRPr>
          </a:p>
        </p:txBody>
      </p:sp>
      <p:pic>
        <p:nvPicPr>
          <p:cNvPr id="10242" name="Picture 2" descr="C:\Users\saeid\Desktop\baby.jpg"/>
          <p:cNvPicPr>
            <a:picLocks noChangeAspect="1" noChangeArrowheads="1"/>
          </p:cNvPicPr>
          <p:nvPr/>
        </p:nvPicPr>
        <p:blipFill>
          <a:blip r:embed="rId2"/>
          <a:srcRect/>
          <a:stretch>
            <a:fillRect/>
          </a:stretch>
        </p:blipFill>
        <p:spPr bwMode="auto">
          <a:xfrm>
            <a:off x="0" y="3581400"/>
            <a:ext cx="5105400" cy="3276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fa-IR" sz="4800" b="1" dirty="0" smtClean="0">
                <a:solidFill>
                  <a:srgbClr val="990033"/>
                </a:solidFill>
              </a:rPr>
              <a:t>اداره پره اكلامپسي شديد</a:t>
            </a:r>
            <a:endParaRPr lang="en-US" sz="4800" b="1" dirty="0">
              <a:solidFill>
                <a:srgbClr val="990033"/>
              </a:solidFill>
            </a:endParaRPr>
          </a:p>
        </p:txBody>
      </p:sp>
      <p:sp>
        <p:nvSpPr>
          <p:cNvPr id="3" name="Content Placeholder 2"/>
          <p:cNvSpPr>
            <a:spLocks noGrp="1"/>
          </p:cNvSpPr>
          <p:nvPr>
            <p:ph idx="1"/>
          </p:nvPr>
        </p:nvSpPr>
        <p:spPr>
          <a:xfrm>
            <a:off x="457200" y="1219200"/>
            <a:ext cx="8229600" cy="4525963"/>
          </a:xfrm>
        </p:spPr>
        <p:txBody>
          <a:bodyPr/>
          <a:lstStyle/>
          <a:p>
            <a:pPr algn="r" rtl="1"/>
            <a:r>
              <a:rPr lang="fa-IR" b="1" dirty="0" smtClean="0">
                <a:solidFill>
                  <a:srgbClr val="FF0066"/>
                </a:solidFill>
              </a:rPr>
              <a:t>اقدام اصلي در پره اكلامپسي شديد ختم بارداري است و مهمترين عامل پيشگيري كننده از مرگ و مير در پره اكلامپسي، كنترل مناسب </a:t>
            </a:r>
            <a:r>
              <a:rPr lang="fa-IR" b="1" dirty="0" smtClean="0">
                <a:solidFill>
                  <a:srgbClr val="FF0066"/>
                </a:solidFill>
              </a:rPr>
              <a:t>فشارخون</a:t>
            </a:r>
            <a:r>
              <a:rPr lang="en-US" b="1" dirty="0" smtClean="0">
                <a:solidFill>
                  <a:srgbClr val="FF0066"/>
                </a:solidFill>
              </a:rPr>
              <a:t> </a:t>
            </a:r>
            <a:r>
              <a:rPr lang="fa-IR" b="1" dirty="0" smtClean="0">
                <a:solidFill>
                  <a:srgbClr val="FF0066"/>
                </a:solidFill>
              </a:rPr>
              <a:t>(</a:t>
            </a:r>
            <a:r>
              <a:rPr lang="fa-IR" b="1" dirty="0" smtClean="0">
                <a:solidFill>
                  <a:srgbClr val="FF0066"/>
                </a:solidFill>
              </a:rPr>
              <a:t>سيستول و دياستول) است.</a:t>
            </a:r>
            <a:endParaRPr lang="en-US" dirty="0">
              <a:solidFill>
                <a:srgbClr val="FF0066"/>
              </a:solidFill>
            </a:endParaRPr>
          </a:p>
        </p:txBody>
      </p:sp>
      <p:pic>
        <p:nvPicPr>
          <p:cNvPr id="11266" name="Picture 2" descr="C:\Users\saeid\Desktop\10531515095185137586.jpg"/>
          <p:cNvPicPr>
            <a:picLocks noChangeAspect="1" noChangeArrowheads="1"/>
          </p:cNvPicPr>
          <p:nvPr/>
        </p:nvPicPr>
        <p:blipFill>
          <a:blip r:embed="rId2"/>
          <a:srcRect/>
          <a:stretch>
            <a:fillRect/>
          </a:stretch>
        </p:blipFill>
        <p:spPr bwMode="auto">
          <a:xfrm>
            <a:off x="152400" y="4419600"/>
            <a:ext cx="3919794" cy="2336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امكانات و تجهيزات لازم</a:t>
            </a:r>
            <a:endParaRPr lang="en-US" dirty="0"/>
          </a:p>
        </p:txBody>
      </p:sp>
      <p:sp>
        <p:nvSpPr>
          <p:cNvPr id="3" name="Content Placeholder 2"/>
          <p:cNvSpPr>
            <a:spLocks noGrp="1"/>
          </p:cNvSpPr>
          <p:nvPr>
            <p:ph idx="1"/>
          </p:nvPr>
        </p:nvSpPr>
        <p:spPr/>
        <p:txBody>
          <a:bodyPr>
            <a:normAutofit fontScale="92500" lnSpcReduction="20000"/>
          </a:bodyPr>
          <a:lstStyle/>
          <a:p>
            <a:pPr algn="r" rtl="1">
              <a:buClr>
                <a:srgbClr val="FFC000"/>
              </a:buClr>
              <a:buSzPct val="82000"/>
            </a:pPr>
            <a:r>
              <a:rPr lang="fa-IR" b="1" dirty="0" smtClean="0">
                <a:solidFill>
                  <a:srgbClr val="FF5050"/>
                </a:solidFill>
              </a:rPr>
              <a:t>دستگاه فشارسنج (ترجيحا اتوماتيک)</a:t>
            </a:r>
          </a:p>
          <a:p>
            <a:pPr algn="r" rtl="1">
              <a:buClr>
                <a:srgbClr val="FFC000"/>
              </a:buClr>
              <a:buSzPct val="82000"/>
            </a:pPr>
            <a:r>
              <a:rPr lang="fa-IR" b="1" dirty="0" smtClean="0">
                <a:solidFill>
                  <a:srgbClr val="FF5050"/>
                </a:solidFill>
              </a:rPr>
              <a:t> كپسول اكسيژن</a:t>
            </a:r>
          </a:p>
          <a:p>
            <a:pPr algn="r" rtl="1">
              <a:buClr>
                <a:srgbClr val="FFC000"/>
              </a:buClr>
              <a:buSzPct val="82000"/>
            </a:pPr>
            <a:r>
              <a:rPr lang="fa-IR" b="1" dirty="0" smtClean="0">
                <a:solidFill>
                  <a:srgbClr val="FF5050"/>
                </a:solidFill>
              </a:rPr>
              <a:t> ماسک و آمبوبگ</a:t>
            </a:r>
          </a:p>
          <a:p>
            <a:pPr algn="r" rtl="1">
              <a:buClr>
                <a:srgbClr val="FFC000"/>
              </a:buClr>
              <a:buSzPct val="82000"/>
            </a:pPr>
            <a:r>
              <a:rPr lang="fa-IR" b="1" dirty="0" smtClean="0">
                <a:solidFill>
                  <a:srgbClr val="FF5050"/>
                </a:solidFill>
              </a:rPr>
              <a:t> وسایل انتوباسيون</a:t>
            </a:r>
          </a:p>
          <a:p>
            <a:pPr algn="r" rtl="1">
              <a:buClr>
                <a:srgbClr val="FFC000"/>
              </a:buClr>
              <a:buSzPct val="82000"/>
            </a:pPr>
            <a:r>
              <a:rPr lang="fa-IR" b="1" dirty="0" smtClean="0">
                <a:solidFill>
                  <a:srgbClr val="FF5050"/>
                </a:solidFill>
              </a:rPr>
              <a:t> دستگاه پالس اكسي متر</a:t>
            </a:r>
          </a:p>
          <a:p>
            <a:pPr algn="r" rtl="1">
              <a:buClr>
                <a:srgbClr val="FFC000"/>
              </a:buClr>
              <a:buSzPct val="82000"/>
            </a:pPr>
            <a:r>
              <a:rPr lang="fa-IR" b="1" dirty="0" smtClean="0">
                <a:solidFill>
                  <a:srgbClr val="FF5050"/>
                </a:solidFill>
              </a:rPr>
              <a:t> پمپ انفوزیون یا ميکر وست</a:t>
            </a:r>
          </a:p>
          <a:p>
            <a:pPr algn="r" rtl="1">
              <a:buClr>
                <a:srgbClr val="FFC000"/>
              </a:buClr>
              <a:buSzPct val="82000"/>
            </a:pPr>
            <a:r>
              <a:rPr lang="fa-IR" b="1" dirty="0" smtClean="0">
                <a:solidFill>
                  <a:srgbClr val="FF5050"/>
                </a:solidFill>
              </a:rPr>
              <a:t> داروهای ضد تشنج، داروهای ضد فشارخون، گلوكونات كلسيم</a:t>
            </a:r>
          </a:p>
          <a:p>
            <a:pPr algn="r" rtl="1">
              <a:buClr>
                <a:srgbClr val="FFC000"/>
              </a:buClr>
              <a:buSzPct val="82000"/>
            </a:pPr>
            <a:r>
              <a:rPr lang="en-US" b="1" dirty="0" smtClean="0">
                <a:solidFill>
                  <a:srgbClr val="FF5050"/>
                </a:solidFill>
              </a:rPr>
              <a:t>Tongue depressor </a:t>
            </a:r>
            <a:r>
              <a:rPr lang="fa-IR" b="1" dirty="0" smtClean="0">
                <a:solidFill>
                  <a:srgbClr val="FF5050"/>
                </a:solidFill>
              </a:rPr>
              <a:t> </a:t>
            </a:r>
          </a:p>
          <a:p>
            <a:pPr algn="r" rtl="1">
              <a:buClr>
                <a:srgbClr val="FFC000"/>
              </a:buClr>
              <a:buSzPct val="82000"/>
            </a:pPr>
            <a:r>
              <a:rPr lang="en-US" b="1" dirty="0" smtClean="0">
                <a:solidFill>
                  <a:srgbClr val="FF5050"/>
                </a:solidFill>
              </a:rPr>
              <a:t>air way</a:t>
            </a:r>
            <a:endParaRPr lang="fa-IR" b="1" dirty="0" smtClean="0">
              <a:solidFill>
                <a:srgbClr val="FF5050"/>
              </a:solidFill>
            </a:endParaRPr>
          </a:p>
          <a:p>
            <a:pPr algn="r" rtl="1">
              <a:buClr>
                <a:srgbClr val="FFC000"/>
              </a:buClr>
              <a:buSzPct val="82000"/>
              <a:buNone/>
            </a:pPr>
            <a:endParaRPr lang="en-US" b="1" dirty="0">
              <a:solidFill>
                <a:srgbClr val="FF5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fa-IR" sz="4800" b="1" dirty="0" smtClean="0"/>
              <a:t>وضعيت قرارگيري مادر</a:t>
            </a:r>
            <a:endParaRPr lang="en-US" sz="4800" b="1" dirty="0"/>
          </a:p>
        </p:txBody>
      </p:sp>
      <p:sp>
        <p:nvSpPr>
          <p:cNvPr id="3" name="Content Placeholder 2"/>
          <p:cNvSpPr>
            <a:spLocks noGrp="1"/>
          </p:cNvSpPr>
          <p:nvPr>
            <p:ph idx="1"/>
          </p:nvPr>
        </p:nvSpPr>
        <p:spPr>
          <a:xfrm>
            <a:off x="457200" y="1219200"/>
            <a:ext cx="8229600" cy="4525963"/>
          </a:xfrm>
        </p:spPr>
        <p:txBody>
          <a:bodyPr>
            <a:normAutofit/>
          </a:bodyPr>
          <a:lstStyle/>
          <a:p>
            <a:pPr algn="r" rtl="1">
              <a:buClr>
                <a:srgbClr val="FF3399"/>
              </a:buClr>
              <a:buSzPct val="138000"/>
              <a:buFont typeface="Wingdings" pitchFamily="2" charset="2"/>
              <a:buChar char=""/>
            </a:pPr>
            <a:r>
              <a:rPr lang="fa-IR" sz="3600" b="1" dirty="0" smtClean="0">
                <a:solidFill>
                  <a:srgbClr val="990033"/>
                </a:solidFill>
              </a:rPr>
              <a:t>مادر را در تخت حفاظ دار بستری كنيد تا در صورت تشنج سقوط نکند. </a:t>
            </a:r>
          </a:p>
          <a:p>
            <a:pPr algn="r" rtl="1">
              <a:buClr>
                <a:srgbClr val="FF3399"/>
              </a:buClr>
              <a:buSzPct val="138000"/>
              <a:buFont typeface="Wingdings" pitchFamily="2" charset="2"/>
              <a:buChar char=""/>
            </a:pPr>
            <a:r>
              <a:rPr lang="fa-IR" sz="3600" b="1" dirty="0" smtClean="0">
                <a:solidFill>
                  <a:srgbClr val="990033"/>
                </a:solidFill>
              </a:rPr>
              <a:t>مادر بایستي به پهلوی چپ بخوابد</a:t>
            </a:r>
          </a:p>
          <a:p>
            <a:pPr algn="r" rtl="1">
              <a:buClr>
                <a:srgbClr val="FF3399"/>
              </a:buClr>
              <a:buSzPct val="138000"/>
              <a:buFont typeface="Wingdings" pitchFamily="2" charset="2"/>
              <a:buChar char=""/>
            </a:pPr>
            <a:r>
              <a:rPr lang="fa-IR" sz="3600" b="1" dirty="0" smtClean="0">
                <a:solidFill>
                  <a:srgbClr val="990033"/>
                </a:solidFill>
              </a:rPr>
              <a:t>سرمادر به منظور جلوگيری از آسپيراسيون احتمالي بالاتر از سطح  بدن قرار گيرد</a:t>
            </a:r>
            <a:endParaRPr lang="en-US" sz="3600" b="1" dirty="0">
              <a:solidFill>
                <a:srgbClr val="990033"/>
              </a:solidFill>
            </a:endParaRPr>
          </a:p>
        </p:txBody>
      </p:sp>
      <p:pic>
        <p:nvPicPr>
          <p:cNvPr id="5122" name="Picture 2" descr="C:\Users\saeid\Desktop\020_140991.jpg"/>
          <p:cNvPicPr>
            <a:picLocks noChangeAspect="1" noChangeArrowheads="1"/>
          </p:cNvPicPr>
          <p:nvPr/>
        </p:nvPicPr>
        <p:blipFill>
          <a:blip r:embed="rId2"/>
          <a:srcRect/>
          <a:stretch>
            <a:fillRect/>
          </a:stretch>
        </p:blipFill>
        <p:spPr bwMode="auto">
          <a:xfrm>
            <a:off x="4790024" y="4343400"/>
            <a:ext cx="3896776" cy="2286000"/>
          </a:xfrm>
          <a:prstGeom prst="rect">
            <a:avLst/>
          </a:prstGeom>
          <a:noFill/>
        </p:spPr>
      </p:pic>
      <p:pic>
        <p:nvPicPr>
          <p:cNvPr id="5123" name="Picture 3" descr="C:\Users\saeid\Desktop\636217490980292025.jpg"/>
          <p:cNvPicPr>
            <a:picLocks noChangeAspect="1" noChangeArrowheads="1"/>
          </p:cNvPicPr>
          <p:nvPr/>
        </p:nvPicPr>
        <p:blipFill>
          <a:blip r:embed="rId3"/>
          <a:srcRect/>
          <a:stretch>
            <a:fillRect/>
          </a:stretch>
        </p:blipFill>
        <p:spPr bwMode="auto">
          <a:xfrm>
            <a:off x="304801" y="4343400"/>
            <a:ext cx="4114799" cy="2286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 اداره پره اكلامپسي شديد</a:t>
            </a:r>
            <a:endParaRPr lang="en-US" dirty="0"/>
          </a:p>
        </p:txBody>
      </p:sp>
      <p:sp>
        <p:nvSpPr>
          <p:cNvPr id="3" name="Content Placeholder 2"/>
          <p:cNvSpPr>
            <a:spLocks noGrp="1"/>
          </p:cNvSpPr>
          <p:nvPr>
            <p:ph idx="1"/>
          </p:nvPr>
        </p:nvSpPr>
        <p:spPr>
          <a:xfrm>
            <a:off x="457200" y="838200"/>
            <a:ext cx="8229600" cy="4525963"/>
          </a:xfrm>
        </p:spPr>
        <p:txBody>
          <a:bodyPr>
            <a:noAutofit/>
          </a:bodyPr>
          <a:lstStyle/>
          <a:p>
            <a:pPr algn="r" rtl="1">
              <a:buNone/>
            </a:pPr>
            <a:endParaRPr lang="fa-IR" b="1" dirty="0" smtClean="0">
              <a:solidFill>
                <a:srgbClr val="990033"/>
              </a:solidFill>
              <a:effectLst>
                <a:outerShdw blurRad="38100" dist="38100" dir="2700000" algn="tl">
                  <a:srgbClr val="000000">
                    <a:alpha val="43137"/>
                  </a:srgbClr>
                </a:outerShdw>
              </a:effectLst>
            </a:endParaRPr>
          </a:p>
          <a:p>
            <a:pPr algn="r" rtl="1"/>
            <a:r>
              <a:rPr lang="fa-IR" b="1" dirty="0" smtClean="0">
                <a:solidFill>
                  <a:srgbClr val="990033"/>
                </a:solidFill>
                <a:effectLst>
                  <a:outerShdw blurRad="38100" dist="38100" dir="2700000" algn="tl">
                    <a:srgbClr val="000000">
                      <a:alpha val="43137"/>
                    </a:srgbClr>
                  </a:outerShdw>
                </a:effectLst>
              </a:rPr>
              <a:t>بستری مادر</a:t>
            </a:r>
            <a:endParaRPr lang="en-US" b="1" dirty="0" smtClean="0">
              <a:solidFill>
                <a:srgbClr val="990033"/>
              </a:solidFill>
              <a:effectLst>
                <a:outerShdw blurRad="38100" dist="38100" dir="2700000" algn="tl">
                  <a:srgbClr val="000000">
                    <a:alpha val="43137"/>
                  </a:srgbClr>
                </a:outerShdw>
              </a:effectLst>
            </a:endParaRPr>
          </a:p>
          <a:p>
            <a:pPr algn="r" rtl="1"/>
            <a:r>
              <a:rPr lang="en-US" b="1" dirty="0" smtClean="0">
                <a:solidFill>
                  <a:srgbClr val="990033"/>
                </a:solidFill>
                <a:effectLst>
                  <a:outerShdw blurRad="38100" dist="38100" dir="2700000" algn="tl">
                    <a:srgbClr val="000000">
                      <a:alpha val="43137"/>
                    </a:srgbClr>
                  </a:outerShdw>
                </a:effectLst>
              </a:rPr>
              <a:t>NPO</a:t>
            </a:r>
            <a:endParaRPr lang="fa-IR" b="1" dirty="0" smtClean="0">
              <a:solidFill>
                <a:srgbClr val="990033"/>
              </a:solidFill>
              <a:effectLst>
                <a:outerShdw blurRad="38100" dist="38100" dir="2700000" algn="tl">
                  <a:srgbClr val="000000">
                    <a:alpha val="43137"/>
                  </a:srgbClr>
                </a:outerShdw>
              </a:effectLst>
            </a:endParaRPr>
          </a:p>
          <a:p>
            <a:pPr algn="r" rtl="1"/>
            <a:r>
              <a:rPr lang="fa-IR" b="1" dirty="0" smtClean="0">
                <a:solidFill>
                  <a:srgbClr val="990033"/>
                </a:solidFill>
                <a:effectLst>
                  <a:outerShdw blurRad="38100" dist="38100" dir="2700000" algn="tl">
                    <a:srgbClr val="000000">
                      <a:alpha val="43137"/>
                    </a:srgbClr>
                  </a:outerShdw>
                </a:effectLst>
              </a:rPr>
              <a:t>دو رگ مناسب از طریق كاتتر گرفته و از یکي از رگها سرم رینگر لاكتات(در صورت نبود رینگر، نرمال سالين) به ميزان حداكثر 80 ميلي ليتر در ساعت یا</a:t>
            </a:r>
            <a:r>
              <a:rPr lang="en-US" b="1" dirty="0" smtClean="0">
                <a:solidFill>
                  <a:srgbClr val="990033"/>
                </a:solidFill>
                <a:effectLst>
                  <a:outerShdw blurRad="38100" dist="38100" dir="2700000" algn="tl">
                    <a:srgbClr val="000000">
                      <a:alpha val="43137"/>
                    </a:srgbClr>
                  </a:outerShdw>
                </a:effectLst>
              </a:rPr>
              <a:t>1ML/KG/H</a:t>
            </a:r>
          </a:p>
          <a:p>
            <a:pPr algn="r" rtl="1"/>
            <a:r>
              <a:rPr lang="fa-IR" b="1" dirty="0" smtClean="0">
                <a:solidFill>
                  <a:srgbClr val="990033"/>
                </a:solidFill>
                <a:effectLst>
                  <a:outerShdw blurRad="38100" dist="38100" dir="2700000" algn="tl">
                    <a:srgbClr val="000000">
                      <a:alpha val="43137"/>
                    </a:srgbClr>
                  </a:outerShdw>
                </a:effectLst>
              </a:rPr>
              <a:t>گذاشتن سوند(حداقل30سی سی در ساعت)</a:t>
            </a:r>
          </a:p>
          <a:p>
            <a:pPr algn="r" rtl="1"/>
            <a:r>
              <a:rPr lang="fa-IR" b="1" dirty="0" smtClean="0">
                <a:solidFill>
                  <a:srgbClr val="990033"/>
                </a:solidFill>
                <a:effectLst>
                  <a:outerShdw blurRad="38100" dist="38100" dir="2700000" algn="tl">
                    <a:srgbClr val="000000">
                      <a:alpha val="43137"/>
                    </a:srgbClr>
                  </a:outerShdw>
                </a:effectLst>
              </a:rPr>
              <a:t>كنترل تشنج و تزريق سولفات منيزيوم</a:t>
            </a:r>
          </a:p>
          <a:p>
            <a:pPr algn="r" rtl="1"/>
            <a:r>
              <a:rPr lang="fa-IR" b="1" dirty="0" smtClean="0">
                <a:solidFill>
                  <a:srgbClr val="990033"/>
                </a:solidFill>
                <a:effectLst>
                  <a:outerShdw blurRad="38100" dist="38100" dir="2700000" algn="tl">
                    <a:srgbClr val="000000">
                      <a:alpha val="43137"/>
                    </a:srgbClr>
                  </a:outerShdw>
                </a:effectLst>
              </a:rPr>
              <a:t>تزريق داروهاي كاهنده فشارخون</a:t>
            </a:r>
          </a:p>
          <a:p>
            <a:pPr algn="r" rtl="1"/>
            <a:endParaRPr lang="en-US" b="1" dirty="0">
              <a:solidFill>
                <a:srgbClr val="9900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b="1" dirty="0" smtClean="0">
                <a:solidFill>
                  <a:srgbClr val="002060"/>
                </a:solidFill>
              </a:rPr>
              <a:t>آزمایشات لازم</a:t>
            </a:r>
            <a:endParaRPr lang="en-US" sz="6000" b="1" dirty="0">
              <a:solidFill>
                <a:srgbClr val="002060"/>
              </a:solidFill>
            </a:endParaRPr>
          </a:p>
        </p:txBody>
      </p:sp>
      <p:sp>
        <p:nvSpPr>
          <p:cNvPr id="3" name="Content Placeholder 2"/>
          <p:cNvSpPr>
            <a:spLocks noGrp="1"/>
          </p:cNvSpPr>
          <p:nvPr>
            <p:ph idx="1"/>
          </p:nvPr>
        </p:nvSpPr>
        <p:spPr>
          <a:xfrm>
            <a:off x="457200" y="1143000"/>
            <a:ext cx="8229600" cy="4525963"/>
          </a:xfrm>
        </p:spPr>
        <p:txBody>
          <a:bodyPr>
            <a:noAutofit/>
          </a:bodyPr>
          <a:lstStyle/>
          <a:p>
            <a:pPr algn="r" rtl="1">
              <a:buClr>
                <a:srgbClr val="9933FF"/>
              </a:buClr>
              <a:buSzPct val="110000"/>
              <a:buFont typeface="Wingdings" pitchFamily="2" charset="2"/>
              <a:buChar char=""/>
            </a:pPr>
            <a:r>
              <a:rPr lang="fa-IR" b="1" dirty="0" smtClean="0">
                <a:solidFill>
                  <a:srgbClr val="660033"/>
                </a:solidFill>
              </a:rPr>
              <a:t>هماتوكریت</a:t>
            </a:r>
          </a:p>
          <a:p>
            <a:pPr algn="r" rtl="1">
              <a:buClr>
                <a:srgbClr val="9933FF"/>
              </a:buClr>
              <a:buSzPct val="110000"/>
              <a:buFont typeface="Wingdings" pitchFamily="2" charset="2"/>
              <a:buChar char=""/>
            </a:pPr>
            <a:r>
              <a:rPr lang="fa-IR" b="1" dirty="0" smtClean="0">
                <a:solidFill>
                  <a:srgbClr val="660033"/>
                </a:solidFill>
              </a:rPr>
              <a:t> پلاكت</a:t>
            </a:r>
          </a:p>
          <a:p>
            <a:pPr algn="r" rtl="1">
              <a:buClr>
                <a:srgbClr val="9933FF"/>
              </a:buClr>
              <a:buSzPct val="110000"/>
              <a:buFont typeface="Wingdings" pitchFamily="2" charset="2"/>
              <a:buChar char=""/>
            </a:pPr>
            <a:r>
              <a:rPr lang="fa-IR" b="1" dirty="0" smtClean="0">
                <a:solidFill>
                  <a:srgbClr val="660033"/>
                </a:solidFill>
              </a:rPr>
              <a:t> كراتينين</a:t>
            </a:r>
          </a:p>
          <a:p>
            <a:pPr algn="r" rtl="1">
              <a:buClr>
                <a:srgbClr val="9933FF"/>
              </a:buClr>
              <a:buSzPct val="110000"/>
              <a:buFont typeface="Wingdings" pitchFamily="2" charset="2"/>
              <a:buChar char=""/>
            </a:pPr>
            <a:r>
              <a:rPr lang="fa-IR" b="1" dirty="0" smtClean="0">
                <a:solidFill>
                  <a:srgbClr val="660033"/>
                </a:solidFill>
              </a:rPr>
              <a:t> آنزیم های كبدی( </a:t>
            </a:r>
            <a:r>
              <a:rPr lang="en-US" b="1" dirty="0" smtClean="0">
                <a:solidFill>
                  <a:srgbClr val="660033"/>
                </a:solidFill>
              </a:rPr>
              <a:t> ALT, AST, LDH, </a:t>
            </a:r>
            <a:r>
              <a:rPr lang="en-US" b="1" dirty="0" err="1" smtClean="0">
                <a:solidFill>
                  <a:srgbClr val="660033"/>
                </a:solidFill>
              </a:rPr>
              <a:t>Bil</a:t>
            </a:r>
            <a:r>
              <a:rPr lang="fa-IR" b="1" dirty="0" smtClean="0">
                <a:solidFill>
                  <a:srgbClr val="660033"/>
                </a:solidFill>
              </a:rPr>
              <a:t>)</a:t>
            </a:r>
            <a:r>
              <a:rPr lang="en-US" b="1" dirty="0" smtClean="0">
                <a:solidFill>
                  <a:srgbClr val="660033"/>
                </a:solidFill>
              </a:rPr>
              <a:t> </a:t>
            </a:r>
            <a:endParaRPr lang="fa-IR" b="1" dirty="0" smtClean="0">
              <a:solidFill>
                <a:srgbClr val="660033"/>
              </a:solidFill>
            </a:endParaRPr>
          </a:p>
          <a:p>
            <a:pPr algn="r" rtl="1">
              <a:buClr>
                <a:srgbClr val="9933FF"/>
              </a:buClr>
              <a:buSzPct val="110000"/>
              <a:buFont typeface="Wingdings" pitchFamily="2" charset="2"/>
              <a:buChar char=""/>
            </a:pPr>
            <a:r>
              <a:rPr lang="en-US" b="1" dirty="0" smtClean="0">
                <a:solidFill>
                  <a:srgbClr val="660033"/>
                </a:solidFill>
              </a:rPr>
              <a:t>PT, PTT </a:t>
            </a:r>
            <a:r>
              <a:rPr lang="fa-IR" b="1" dirty="0" smtClean="0">
                <a:solidFill>
                  <a:srgbClr val="660033"/>
                </a:solidFill>
              </a:rPr>
              <a:t>تست های انعقادی</a:t>
            </a:r>
          </a:p>
          <a:p>
            <a:pPr algn="r" rtl="1">
              <a:buClr>
                <a:srgbClr val="9933FF"/>
              </a:buClr>
              <a:buSzPct val="110000"/>
              <a:buFont typeface="Wingdings" pitchFamily="2" charset="2"/>
              <a:buChar char=""/>
            </a:pPr>
            <a:r>
              <a:rPr lang="fa-IR" b="1" dirty="0" smtClean="0">
                <a:solidFill>
                  <a:srgbClr val="660033"/>
                </a:solidFill>
              </a:rPr>
              <a:t>اندازه گيری فيبرینوژن (در صورت شک به دكولمان و</a:t>
            </a:r>
            <a:r>
              <a:rPr lang="en-US" b="1" dirty="0" smtClean="0">
                <a:solidFill>
                  <a:srgbClr val="660033"/>
                </a:solidFill>
              </a:rPr>
              <a:t>DIC</a:t>
            </a:r>
            <a:r>
              <a:rPr lang="fa-IR" b="1" dirty="0" smtClean="0">
                <a:solidFill>
                  <a:srgbClr val="660033"/>
                </a:solidFill>
              </a:rPr>
              <a:t>)</a:t>
            </a:r>
          </a:p>
          <a:p>
            <a:pPr algn="r" rtl="1">
              <a:buClr>
                <a:srgbClr val="9933FF"/>
              </a:buClr>
              <a:buSzPct val="110000"/>
              <a:buFont typeface="Wingdings" pitchFamily="2" charset="2"/>
              <a:buChar char=""/>
            </a:pPr>
            <a:r>
              <a:rPr lang="fa-IR" b="1" dirty="0" smtClean="0">
                <a:solidFill>
                  <a:srgbClr val="660033"/>
                </a:solidFill>
              </a:rPr>
              <a:t> قند خون</a:t>
            </a:r>
          </a:p>
          <a:p>
            <a:pPr algn="r" rtl="1">
              <a:buClr>
                <a:srgbClr val="9933FF"/>
              </a:buClr>
              <a:buSzPct val="110000"/>
              <a:buFont typeface="Wingdings" pitchFamily="2" charset="2"/>
              <a:buChar char=""/>
            </a:pPr>
            <a:r>
              <a:rPr lang="fa-IR" b="1" dirty="0" smtClean="0">
                <a:solidFill>
                  <a:srgbClr val="660033"/>
                </a:solidFill>
              </a:rPr>
              <a:t> پروتئين ادرار 24 ساعته با تعیین نسبت </a:t>
            </a:r>
            <a:r>
              <a:rPr lang="en-US" b="1" dirty="0" smtClean="0">
                <a:solidFill>
                  <a:srgbClr val="660033"/>
                </a:solidFill>
              </a:rPr>
              <a:t>PR/CR</a:t>
            </a:r>
            <a:endParaRPr lang="fa-IR" b="1" dirty="0" smtClean="0">
              <a:solidFill>
                <a:srgbClr val="660033"/>
              </a:solidFill>
            </a:endParaRPr>
          </a:p>
          <a:p>
            <a:pPr algn="r" rtl="1">
              <a:buClr>
                <a:srgbClr val="9933FF"/>
              </a:buClr>
              <a:buSzPct val="110000"/>
              <a:buFont typeface="Wingdings" pitchFamily="2" charset="2"/>
              <a:buChar char=""/>
            </a:pPr>
            <a:endParaRPr lang="en-US" b="1" dirty="0">
              <a:solidFill>
                <a:srgbClr val="660033"/>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2743200" y="152400"/>
            <a:ext cx="6248400" cy="3886200"/>
          </a:xfrm>
          <a:prstGeom prst="flowChartMultidocument">
            <a:avLst/>
          </a:prstGeom>
          <a:solidFill>
            <a:srgbClr val="FFFF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19400" y="990600"/>
            <a:ext cx="5257800" cy="990600"/>
          </a:xfrm>
        </p:spPr>
        <p:txBody>
          <a:bodyPr>
            <a:noAutofit/>
          </a:bodyPr>
          <a:lstStyle/>
          <a:p>
            <a:pPr algn="r" rtl="1">
              <a:buNone/>
            </a:pPr>
            <a:r>
              <a:rPr lang="fa-IR" sz="4000" b="1" dirty="0" smtClean="0">
                <a:solidFill>
                  <a:srgbClr val="FF0066"/>
                </a:solidFill>
              </a:rPr>
              <a:t>آزمایش ها بر اساس شدت بيماری در روز اول هر </a:t>
            </a:r>
            <a:r>
              <a:rPr lang="en-US" sz="4000" b="1" dirty="0" smtClean="0">
                <a:solidFill>
                  <a:srgbClr val="FF0066"/>
                </a:solidFill>
              </a:rPr>
              <a:t>6</a:t>
            </a:r>
            <a:r>
              <a:rPr lang="fa-IR" sz="4000" b="1" dirty="0" smtClean="0">
                <a:solidFill>
                  <a:srgbClr val="FF0066"/>
                </a:solidFill>
              </a:rPr>
              <a:t> تا </a:t>
            </a:r>
            <a:r>
              <a:rPr lang="en-US" sz="4000" b="1" dirty="0" smtClean="0">
                <a:solidFill>
                  <a:srgbClr val="FF0066"/>
                </a:solidFill>
              </a:rPr>
              <a:t>12</a:t>
            </a:r>
            <a:r>
              <a:rPr lang="fa-IR" sz="4000" b="1" dirty="0" smtClean="0">
                <a:solidFill>
                  <a:srgbClr val="FF0066"/>
                </a:solidFill>
              </a:rPr>
              <a:t> ساعت یکبار تکرار شود</a:t>
            </a:r>
            <a:endParaRPr lang="en-US" sz="4000" b="1" dirty="0">
              <a:solidFill>
                <a:srgbClr val="FF0066"/>
              </a:solidFill>
            </a:endParaRPr>
          </a:p>
        </p:txBody>
      </p:sp>
      <p:pic>
        <p:nvPicPr>
          <p:cNvPr id="5" name="Picture 2" descr="C:\Users\saeid\Desktop\hypertension-preeclampsia.jpg"/>
          <p:cNvPicPr>
            <a:picLocks noChangeAspect="1" noChangeArrowheads="1"/>
          </p:cNvPicPr>
          <p:nvPr/>
        </p:nvPicPr>
        <p:blipFill>
          <a:blip r:embed="rId2"/>
          <a:srcRect/>
          <a:stretch>
            <a:fillRect/>
          </a:stretch>
        </p:blipFill>
        <p:spPr bwMode="auto">
          <a:xfrm>
            <a:off x="228600" y="4191000"/>
            <a:ext cx="4495800" cy="235845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848600" cy="1815882"/>
          </a:xfrm>
          <a:prstGeom prst="rect">
            <a:avLst/>
          </a:prstGeom>
          <a:noFill/>
        </p:spPr>
        <p:txBody>
          <a:bodyPr wrap="square" rtlCol="0">
            <a:spAutoFit/>
          </a:bodyPr>
          <a:lstStyle/>
          <a:p>
            <a:r>
              <a:rPr lang="en-US" sz="2800" b="1" i="1" dirty="0" smtClean="0">
                <a:solidFill>
                  <a:srgbClr val="00B0F0"/>
                </a:solidFill>
              </a:rPr>
              <a:t>Initial 24-48h observation:</a:t>
            </a:r>
          </a:p>
          <a:p>
            <a:pPr marL="285750" indent="-285750">
              <a:buFont typeface="Arial" panose="020B0604020202020204" pitchFamily="34" charset="0"/>
              <a:buChar char="•"/>
            </a:pPr>
            <a:r>
              <a:rPr lang="en-US" sz="2800" dirty="0" smtClean="0"/>
              <a:t>Corticosteroids for lung maturation</a:t>
            </a:r>
          </a:p>
          <a:p>
            <a:pPr marL="285750" indent="-285750">
              <a:buFont typeface="Arial" panose="020B0604020202020204" pitchFamily="34" charset="0"/>
              <a:buChar char="•"/>
            </a:pPr>
            <a:r>
              <a:rPr lang="en-US" sz="2800" dirty="0" smtClean="0"/>
              <a:t>Frequent evaluation</a:t>
            </a:r>
          </a:p>
          <a:p>
            <a:pPr marL="285750" indent="-285750">
              <a:buFont typeface="Arial" panose="020B0604020202020204" pitchFamily="34" charset="0"/>
              <a:buChar char="•"/>
            </a:pPr>
            <a:r>
              <a:rPr lang="en-US" sz="2800" dirty="0" smtClean="0"/>
              <a:t>Daily lab evaluation for HELLP syndrome</a:t>
            </a:r>
            <a:endParaRPr lang="en-US" sz="2800" dirty="0"/>
          </a:p>
        </p:txBody>
      </p:sp>
      <p:sp>
        <p:nvSpPr>
          <p:cNvPr id="3" name="TextBox 2"/>
          <p:cNvSpPr txBox="1"/>
          <p:nvPr/>
        </p:nvSpPr>
        <p:spPr>
          <a:xfrm>
            <a:off x="838200" y="2743200"/>
            <a:ext cx="7924800" cy="2677656"/>
          </a:xfrm>
          <a:prstGeom prst="rect">
            <a:avLst/>
          </a:prstGeom>
          <a:noFill/>
        </p:spPr>
        <p:txBody>
          <a:bodyPr wrap="square" rtlCol="0">
            <a:spAutoFit/>
          </a:bodyPr>
          <a:lstStyle/>
          <a:p>
            <a:r>
              <a:rPr lang="en-US" sz="2800" b="1" i="1" dirty="0" smtClean="0">
                <a:solidFill>
                  <a:srgbClr val="00B0F0"/>
                </a:solidFill>
              </a:rPr>
              <a:t>Ongoing inpatient management:</a:t>
            </a:r>
          </a:p>
          <a:p>
            <a:pPr marL="285750" indent="-285750">
              <a:buFont typeface="Arial" panose="020B0604020202020204" pitchFamily="34" charset="0"/>
              <a:buChar char="•"/>
            </a:pPr>
            <a:r>
              <a:rPr lang="en-US" sz="2800" dirty="0" smtClean="0"/>
              <a:t>Daily maternal assessment</a:t>
            </a:r>
          </a:p>
          <a:p>
            <a:pPr marL="285750" indent="-285750">
              <a:buFont typeface="Arial" panose="020B0604020202020204" pitchFamily="34" charset="0"/>
              <a:buChar char="•"/>
            </a:pPr>
            <a:r>
              <a:rPr lang="en-US" sz="2800" dirty="0" smtClean="0"/>
              <a:t>Serial lab evaluation of renal function &amp; for HELLP syndrome</a:t>
            </a:r>
          </a:p>
          <a:p>
            <a:pPr marL="285750" indent="-285750">
              <a:buFont typeface="Arial" panose="020B0604020202020204" pitchFamily="34" charset="0"/>
              <a:buChar char="•"/>
            </a:pPr>
            <a:r>
              <a:rPr lang="en-US" sz="2800" dirty="0" smtClean="0"/>
              <a:t>Daily fetal assessment &amp; evaluation of serial growth and amniotic fluid</a:t>
            </a:r>
            <a:endParaRPr lang="en-US" sz="2800" dirty="0"/>
          </a:p>
        </p:txBody>
      </p:sp>
    </p:spTree>
    <p:extLst>
      <p:ext uri="{BB962C8B-B14F-4D97-AF65-F5344CB8AC3E}">
        <p14:creationId xmlns:p14="http://schemas.microsoft.com/office/powerpoint/2010/main" val="1090572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solidFill>
                  <a:schemeClr val="accent1">
                    <a:lumMod val="25000"/>
                  </a:schemeClr>
                </a:solidFill>
                <a:effectLst>
                  <a:outerShdw blurRad="38100" dist="38100" dir="2700000" algn="tl">
                    <a:srgbClr val="000000">
                      <a:alpha val="43137"/>
                    </a:srgbClr>
                  </a:outerShdw>
                </a:effectLst>
              </a:rPr>
              <a:t>اداره پره اكلامپسي شديد</a:t>
            </a:r>
            <a:endParaRPr lang="en-US" sz="4800" b="1" dirty="0">
              <a:solidFill>
                <a:schemeClr val="accent1">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a:buNone/>
            </a:pPr>
            <a:r>
              <a:rPr lang="fa-IR" sz="4000" b="1" dirty="0" smtClean="0">
                <a:solidFill>
                  <a:srgbClr val="CC3399"/>
                </a:solidFill>
              </a:rPr>
              <a:t>در صورت تاييد پره اكلامپسي شديد و رسیدن سن حاملگی به 34 هفته کامل</a:t>
            </a:r>
            <a:endParaRPr lang="en-US" sz="4000" dirty="0">
              <a:solidFill>
                <a:srgbClr val="CC3399"/>
              </a:solidFill>
            </a:endParaRPr>
          </a:p>
        </p:txBody>
      </p:sp>
      <p:sp>
        <p:nvSpPr>
          <p:cNvPr id="4" name="Down Ribbon 3"/>
          <p:cNvSpPr/>
          <p:nvPr/>
        </p:nvSpPr>
        <p:spPr>
          <a:xfrm>
            <a:off x="1828800" y="3581400"/>
            <a:ext cx="5715000" cy="1752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solidFill>
                  <a:srgbClr val="FF0000"/>
                </a:solidFill>
                <a:effectLst>
                  <a:outerShdw blurRad="38100" dist="38100" dir="2700000" algn="tl">
                    <a:srgbClr val="000000">
                      <a:alpha val="43137"/>
                    </a:srgbClr>
                  </a:outerShdw>
                </a:effectLst>
              </a:rPr>
              <a:t>ختم بارداری</a:t>
            </a:r>
            <a:endParaRPr lang="en-US" sz="4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610600" cy="3778727"/>
          </a:xfrm>
          <a:prstGeom prst="rect">
            <a:avLst/>
          </a:prstGeom>
          <a:noFill/>
        </p:spPr>
        <p:txBody>
          <a:bodyPr wrap="square" rtlCol="0">
            <a:spAutoFit/>
          </a:bodyPr>
          <a:lstStyle/>
          <a:p>
            <a:r>
              <a:rPr lang="en-US" sz="2800" b="1" i="1" dirty="0">
                <a:solidFill>
                  <a:srgbClr val="00B0F0"/>
                </a:solidFill>
              </a:rPr>
              <a:t>Contraindications of conservative management:</a:t>
            </a:r>
          </a:p>
          <a:p>
            <a:pPr marL="285750" indent="-285750">
              <a:lnSpc>
                <a:spcPct val="150000"/>
              </a:lnSpc>
              <a:buFont typeface="Arial" panose="020B0604020202020204" pitchFamily="34" charset="0"/>
              <a:buChar char="•"/>
            </a:pPr>
            <a:r>
              <a:rPr lang="en-US" sz="2400" dirty="0" smtClean="0"/>
              <a:t>Persistent symptoms or sever hypertension</a:t>
            </a:r>
          </a:p>
          <a:p>
            <a:pPr marL="285750" indent="-285750">
              <a:lnSpc>
                <a:spcPct val="150000"/>
              </a:lnSpc>
              <a:buFont typeface="Arial" panose="020B0604020202020204" pitchFamily="34" charset="0"/>
              <a:buChar char="•"/>
            </a:pPr>
            <a:r>
              <a:rPr lang="en-US" sz="2400" dirty="0" err="1" smtClean="0"/>
              <a:t>Eclampsia</a:t>
            </a:r>
            <a:r>
              <a:rPr lang="en-US" sz="2400" dirty="0" smtClean="0"/>
              <a:t>, pulmonary edema and HELLP syndrome</a:t>
            </a:r>
          </a:p>
          <a:p>
            <a:pPr marL="285750" indent="-285750">
              <a:lnSpc>
                <a:spcPct val="150000"/>
              </a:lnSpc>
              <a:buFont typeface="Arial" panose="020B0604020202020204" pitchFamily="34" charset="0"/>
              <a:buChar char="•"/>
            </a:pPr>
            <a:r>
              <a:rPr lang="en-US" sz="2400" dirty="0" smtClean="0"/>
              <a:t>Significant renal dysfunction, coagulopathy</a:t>
            </a:r>
          </a:p>
          <a:p>
            <a:pPr marL="285750" indent="-285750">
              <a:lnSpc>
                <a:spcPct val="150000"/>
              </a:lnSpc>
              <a:buFont typeface="Arial" panose="020B0604020202020204" pitchFamily="34" charset="0"/>
              <a:buChar char="•"/>
            </a:pPr>
            <a:r>
              <a:rPr lang="en-US" sz="2400" dirty="0" smtClean="0"/>
              <a:t>Abruption</a:t>
            </a:r>
          </a:p>
          <a:p>
            <a:pPr marL="285750" indent="-285750">
              <a:lnSpc>
                <a:spcPct val="150000"/>
              </a:lnSpc>
              <a:buFont typeface="Arial" panose="020B0604020202020204" pitchFamily="34" charset="0"/>
              <a:buChar char="•"/>
            </a:pPr>
            <a:r>
              <a:rPr lang="en-US" sz="2400" dirty="0" err="1" smtClean="0"/>
              <a:t>Previable</a:t>
            </a:r>
            <a:r>
              <a:rPr lang="en-US" sz="2400" dirty="0" smtClean="0"/>
              <a:t> fetus</a:t>
            </a:r>
          </a:p>
          <a:p>
            <a:pPr marL="285750" indent="-285750">
              <a:lnSpc>
                <a:spcPct val="150000"/>
              </a:lnSpc>
              <a:buFont typeface="Arial" panose="020B0604020202020204" pitchFamily="34" charset="0"/>
              <a:buChar char="•"/>
            </a:pPr>
            <a:r>
              <a:rPr lang="en-US" sz="2400" dirty="0" smtClean="0"/>
              <a:t>Fetal compromise</a:t>
            </a:r>
            <a:endParaRPr lang="en-US" sz="2400" dirty="0"/>
          </a:p>
        </p:txBody>
      </p:sp>
    </p:spTree>
    <p:extLst>
      <p:ext uri="{BB962C8B-B14F-4D97-AF65-F5344CB8AC3E}">
        <p14:creationId xmlns:p14="http://schemas.microsoft.com/office/powerpoint/2010/main" val="146386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52400"/>
            <a:ext cx="8001000" cy="1143000"/>
          </a:xfrm>
          <a:gradFill rotWithShape="0">
            <a:gsLst>
              <a:gs pos="0">
                <a:srgbClr val="0000FF"/>
              </a:gs>
              <a:gs pos="50000">
                <a:srgbClr val="0000FF">
                  <a:gamma/>
                  <a:tint val="3922"/>
                  <a:invGamma/>
                </a:srgbClr>
              </a:gs>
              <a:gs pos="100000">
                <a:srgbClr val="0000FF"/>
              </a:gs>
            </a:gsLst>
            <a:lin ang="5400000" scaled="1"/>
          </a:gradFill>
          <a:scene3d>
            <a:camera prst="legacyObliqueBottomLeft"/>
            <a:lightRig rig="legacyFlat3" dir="t"/>
          </a:scene3d>
          <a:sp3d extrusionH="430200" prstMaterial="legacyMatte">
            <a:bevelT w="13500" h="13500" prst="angle"/>
            <a:bevelB w="13500" h="13500" prst="angle"/>
            <a:extrusionClr>
              <a:srgbClr val="0000FF"/>
            </a:extrusionClr>
          </a:sp3d>
        </p:spPr>
        <p:txBody>
          <a:bodyPr>
            <a:flatTx/>
          </a:bodyPr>
          <a:lstStyle/>
          <a:p>
            <a:pPr rtl="1" eaLnBrk="1" hangingPunct="1">
              <a:defRPr/>
            </a:pPr>
            <a:r>
              <a:rPr lang="ar-SA" sz="3200" b="1" smtClean="0">
                <a:solidFill>
                  <a:srgbClr val="FF0000"/>
                </a:solidFill>
                <a:effectLst>
                  <a:outerShdw blurRad="38100" dist="38100" dir="2700000" algn="tl">
                    <a:srgbClr val="000000"/>
                  </a:outerShdw>
                </a:effectLst>
                <a:cs typeface="Titr" pitchFamily="10" charset="-78"/>
              </a:rPr>
              <a:t>اختلالات هيپرتانسيو عارضه دار كننده حاملگي</a:t>
            </a:r>
            <a:endParaRPr lang="en-US" sz="3200" b="1" smtClean="0">
              <a:solidFill>
                <a:srgbClr val="FF0000"/>
              </a:solidFill>
              <a:effectLst>
                <a:outerShdw blurRad="38100" dist="38100" dir="2700000" algn="tl">
                  <a:srgbClr val="000000"/>
                </a:outerShdw>
              </a:effectLst>
              <a:cs typeface="Titr" pitchFamily="10" charset="-78"/>
            </a:endParaRPr>
          </a:p>
        </p:txBody>
      </p:sp>
      <p:sp>
        <p:nvSpPr>
          <p:cNvPr id="6148" name="Text Box 4"/>
          <p:cNvSpPr txBox="1">
            <a:spLocks noChangeArrowheads="1"/>
          </p:cNvSpPr>
          <p:nvPr/>
        </p:nvSpPr>
        <p:spPr bwMode="auto">
          <a:xfrm>
            <a:off x="2209800" y="187325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1pPr>
            <a:lvl2pPr marL="742950" indent="-28575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2pPr>
            <a:lvl3pPr marL="11430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3pPr>
            <a:lvl4pPr marL="16002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4pPr>
            <a:lvl5pPr marL="20574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5pPr>
            <a:lvl6pPr marL="25146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6pPr>
            <a:lvl7pPr marL="29718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7pPr>
            <a:lvl8pPr marL="34290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8pPr>
            <a:lvl9pPr marL="38862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9pPr>
          </a:lstStyle>
          <a:p>
            <a:pPr algn="r" rtl="1" eaLnBrk="1" hangingPunct="1">
              <a:lnSpc>
                <a:spcPct val="100000"/>
              </a:lnSpc>
              <a:buFontTx/>
              <a:buBlip>
                <a:blip r:embed="rId2"/>
              </a:buBlip>
            </a:pPr>
            <a:r>
              <a:rPr kumimoji="0" lang="fa-IR" sz="3600" b="0" dirty="0" smtClean="0">
                <a:solidFill>
                  <a:schemeClr val="tx1"/>
                </a:solidFill>
                <a:cs typeface="Titr" pitchFamily="10" charset="-78"/>
              </a:rPr>
              <a:t> </a:t>
            </a:r>
            <a:r>
              <a:rPr kumimoji="0" lang="ar-SA" sz="3600" b="0" dirty="0" smtClean="0">
                <a:solidFill>
                  <a:schemeClr val="tx1"/>
                </a:solidFill>
                <a:cs typeface="Titr" pitchFamily="10" charset="-78"/>
              </a:rPr>
              <a:t>هيپر </a:t>
            </a:r>
            <a:r>
              <a:rPr kumimoji="0" lang="ar-SA" sz="3600" b="0" dirty="0">
                <a:solidFill>
                  <a:schemeClr val="tx1"/>
                </a:solidFill>
                <a:cs typeface="Titr" pitchFamily="10" charset="-78"/>
              </a:rPr>
              <a:t>تانسيون حاملگي</a:t>
            </a:r>
            <a:endParaRPr kumimoji="0" lang="en-US" sz="3600" b="0" dirty="0">
              <a:solidFill>
                <a:schemeClr val="tx1"/>
              </a:solidFill>
              <a:cs typeface="Titr" pitchFamily="10" charset="-78"/>
            </a:endParaRPr>
          </a:p>
        </p:txBody>
      </p:sp>
      <p:sp>
        <p:nvSpPr>
          <p:cNvPr id="6149" name="Text Box 5"/>
          <p:cNvSpPr txBox="1">
            <a:spLocks noChangeArrowheads="1"/>
          </p:cNvSpPr>
          <p:nvPr/>
        </p:nvSpPr>
        <p:spPr bwMode="auto">
          <a:xfrm>
            <a:off x="1981200" y="2667000"/>
            <a:ext cx="662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1pPr>
            <a:lvl2pPr marL="742950" indent="-28575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2pPr>
            <a:lvl3pPr marL="11430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3pPr>
            <a:lvl4pPr marL="16002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4pPr>
            <a:lvl5pPr marL="20574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5pPr>
            <a:lvl6pPr marL="25146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6pPr>
            <a:lvl7pPr marL="29718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7pPr>
            <a:lvl8pPr marL="34290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8pPr>
            <a:lvl9pPr marL="38862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9pPr>
          </a:lstStyle>
          <a:p>
            <a:pPr algn="r" rtl="1" eaLnBrk="1" hangingPunct="1">
              <a:lnSpc>
                <a:spcPct val="100000"/>
              </a:lnSpc>
              <a:buFontTx/>
              <a:buBlip>
                <a:blip r:embed="rId2"/>
              </a:buBlip>
            </a:pPr>
            <a:r>
              <a:rPr kumimoji="0" lang="fa-IR" sz="3600" b="0" dirty="0" smtClean="0">
                <a:solidFill>
                  <a:schemeClr val="tx1"/>
                </a:solidFill>
                <a:cs typeface="Titr" pitchFamily="10" charset="-78"/>
              </a:rPr>
              <a:t> سندرم </a:t>
            </a:r>
            <a:r>
              <a:rPr kumimoji="0" lang="ar-SA" sz="3600" b="0" dirty="0" smtClean="0">
                <a:solidFill>
                  <a:schemeClr val="tx1"/>
                </a:solidFill>
                <a:cs typeface="Titr" pitchFamily="10" charset="-78"/>
              </a:rPr>
              <a:t>پره اكلامپسي</a:t>
            </a:r>
            <a:r>
              <a:rPr kumimoji="0" lang="fa-IR" sz="3600" b="0" dirty="0" smtClean="0">
                <a:solidFill>
                  <a:schemeClr val="tx1"/>
                </a:solidFill>
                <a:cs typeface="Titr" pitchFamily="10" charset="-78"/>
              </a:rPr>
              <a:t> و اکلامپسی</a:t>
            </a:r>
            <a:endParaRPr kumimoji="0" lang="en-US" sz="3600" b="0" dirty="0">
              <a:solidFill>
                <a:schemeClr val="tx1"/>
              </a:solidFill>
              <a:cs typeface="Titr" pitchFamily="10" charset="-78"/>
            </a:endParaRPr>
          </a:p>
        </p:txBody>
      </p:sp>
      <p:sp>
        <p:nvSpPr>
          <p:cNvPr id="6152" name="Text Box 8"/>
          <p:cNvSpPr txBox="1">
            <a:spLocks noChangeArrowheads="1"/>
          </p:cNvSpPr>
          <p:nvPr/>
        </p:nvSpPr>
        <p:spPr bwMode="auto">
          <a:xfrm>
            <a:off x="76200" y="34290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1pPr>
            <a:lvl2pPr marL="742950" indent="-28575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2pPr>
            <a:lvl3pPr marL="11430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3pPr>
            <a:lvl4pPr marL="16002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4pPr>
            <a:lvl5pPr marL="20574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5pPr>
            <a:lvl6pPr marL="25146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6pPr>
            <a:lvl7pPr marL="29718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7pPr>
            <a:lvl8pPr marL="34290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8pPr>
            <a:lvl9pPr marL="38862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9pPr>
          </a:lstStyle>
          <a:p>
            <a:pPr algn="r" rtl="1" eaLnBrk="1" hangingPunct="1">
              <a:lnSpc>
                <a:spcPct val="100000"/>
              </a:lnSpc>
              <a:buFontTx/>
              <a:buBlip>
                <a:blip r:embed="rId2"/>
              </a:buBlip>
            </a:pPr>
            <a:r>
              <a:rPr kumimoji="0" lang="fa-IR" sz="3600" b="0" dirty="0" smtClean="0">
                <a:solidFill>
                  <a:schemeClr val="tx1"/>
                </a:solidFill>
                <a:cs typeface="Titr" pitchFamily="10" charset="-78"/>
              </a:rPr>
              <a:t> </a:t>
            </a:r>
            <a:r>
              <a:rPr kumimoji="0" lang="ar-SA" sz="3600" b="0" dirty="0" smtClean="0">
                <a:solidFill>
                  <a:schemeClr val="tx1"/>
                </a:solidFill>
                <a:cs typeface="Titr" pitchFamily="10" charset="-78"/>
              </a:rPr>
              <a:t>پره </a:t>
            </a:r>
            <a:r>
              <a:rPr kumimoji="0" lang="ar-SA" sz="3600" b="0" dirty="0">
                <a:solidFill>
                  <a:schemeClr val="tx1"/>
                </a:solidFill>
                <a:cs typeface="Titr" pitchFamily="10" charset="-78"/>
              </a:rPr>
              <a:t>اكلامپسي افزوده شده (به هيپرتانسيون مزمن)</a:t>
            </a:r>
            <a:endParaRPr kumimoji="0" lang="en-US" sz="3600" b="0" dirty="0">
              <a:solidFill>
                <a:schemeClr val="tx1"/>
              </a:solidFill>
              <a:cs typeface="Titr" pitchFamily="10" charset="-78"/>
            </a:endParaRPr>
          </a:p>
        </p:txBody>
      </p:sp>
      <p:sp>
        <p:nvSpPr>
          <p:cNvPr id="6153" name="Text Box 9"/>
          <p:cNvSpPr txBox="1">
            <a:spLocks noChangeArrowheads="1"/>
          </p:cNvSpPr>
          <p:nvPr/>
        </p:nvSpPr>
        <p:spPr bwMode="auto">
          <a:xfrm>
            <a:off x="3276600" y="42672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1pPr>
            <a:lvl2pPr marL="742950" indent="-28575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2pPr>
            <a:lvl3pPr marL="11430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3pPr>
            <a:lvl4pPr marL="16002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4pPr>
            <a:lvl5pPr marL="2057400" indent="-228600" eaLnBrk="0" hangingPunct="0">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5pPr>
            <a:lvl6pPr marL="25146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6pPr>
            <a:lvl7pPr marL="29718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7pPr>
            <a:lvl8pPr marL="34290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8pPr>
            <a:lvl9pPr marL="3886200" indent="-228600" algn="ctr" rtl="1" eaLnBrk="0" fontAlgn="base" hangingPunct="0">
              <a:lnSpc>
                <a:spcPct val="150000"/>
              </a:lnSpc>
              <a:spcBef>
                <a:spcPct val="50000"/>
              </a:spcBef>
              <a:spcAft>
                <a:spcPct val="0"/>
              </a:spcAft>
              <a:defRPr kumimoji="1" sz="4400" b="1">
                <a:solidFill>
                  <a:schemeClr val="tx2"/>
                </a:solidFill>
                <a:latin typeface="Times New Roman" panose="02020603050405020304" pitchFamily="18" charset="0"/>
                <a:cs typeface="Times New Roman" panose="02020603050405020304" pitchFamily="18" charset="0"/>
                <a:sym typeface="Symbol" panose="05050102010706020507" pitchFamily="18" charset="2"/>
              </a:defRPr>
            </a:lvl9pPr>
          </a:lstStyle>
          <a:p>
            <a:pPr algn="r" rtl="1" eaLnBrk="1" hangingPunct="1">
              <a:lnSpc>
                <a:spcPct val="100000"/>
              </a:lnSpc>
              <a:buFontTx/>
              <a:buBlip>
                <a:blip r:embed="rId2"/>
              </a:buBlip>
            </a:pPr>
            <a:r>
              <a:rPr kumimoji="0" lang="fa-IR" sz="3600" b="0" dirty="0" smtClean="0">
                <a:solidFill>
                  <a:schemeClr val="tx1"/>
                </a:solidFill>
                <a:cs typeface="Titr" pitchFamily="10" charset="-78"/>
              </a:rPr>
              <a:t> </a:t>
            </a:r>
            <a:r>
              <a:rPr kumimoji="0" lang="ar-SA" sz="3600" b="0" dirty="0" smtClean="0">
                <a:solidFill>
                  <a:schemeClr val="tx1"/>
                </a:solidFill>
                <a:cs typeface="Titr" pitchFamily="10" charset="-78"/>
              </a:rPr>
              <a:t>هيپرتانسيون </a:t>
            </a:r>
            <a:r>
              <a:rPr kumimoji="0" lang="ar-SA" sz="3600" b="0" dirty="0">
                <a:solidFill>
                  <a:schemeClr val="tx1"/>
                </a:solidFill>
                <a:cs typeface="Titr" pitchFamily="10" charset="-78"/>
              </a:rPr>
              <a:t>مزمن</a:t>
            </a:r>
            <a:endParaRPr kumimoji="0" lang="en-US" sz="3600" b="0" dirty="0">
              <a:solidFill>
                <a:schemeClr val="tx1"/>
              </a:solidFill>
              <a:cs typeface="Titr" pitchFamily="10" charset="-78"/>
            </a:endParaRPr>
          </a:p>
        </p:txBody>
      </p:sp>
    </p:spTree>
    <p:extLst>
      <p:ext uri="{BB962C8B-B14F-4D97-AF65-F5344CB8AC3E}">
        <p14:creationId xmlns:p14="http://schemas.microsoft.com/office/powerpoint/2010/main" val="239557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300" fill="hold"/>
                                        <p:tgtEl>
                                          <p:spTgt spid="6148"/>
                                        </p:tgtEl>
                                        <p:attrNameLst>
                                          <p:attrName>ppt_x</p:attrName>
                                        </p:attrNameLst>
                                      </p:cBhvr>
                                      <p:tavLst>
                                        <p:tav tm="0">
                                          <p:val>
                                            <p:strVal val="1+#ppt_w/2"/>
                                          </p:val>
                                        </p:tav>
                                        <p:tav tm="100000">
                                          <p:val>
                                            <p:strVal val="#ppt_x"/>
                                          </p:val>
                                        </p:tav>
                                      </p:tavLst>
                                    </p:anim>
                                    <p:anim calcmode="lin" valueType="num">
                                      <p:cBhvr additive="base">
                                        <p:cTn id="8" dur="3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1000" fill="hold"/>
                                        <p:tgtEl>
                                          <p:spTgt spid="6149"/>
                                        </p:tgtEl>
                                        <p:attrNameLst>
                                          <p:attrName>ppt_w</p:attrName>
                                        </p:attrNameLst>
                                      </p:cBhvr>
                                      <p:tavLst>
                                        <p:tav tm="0">
                                          <p:val>
                                            <p:fltVal val="0"/>
                                          </p:val>
                                        </p:tav>
                                        <p:tav tm="100000">
                                          <p:val>
                                            <p:strVal val="#ppt_w"/>
                                          </p:val>
                                        </p:tav>
                                      </p:tavLst>
                                    </p:anim>
                                    <p:anim calcmode="lin" valueType="num">
                                      <p:cBhvr>
                                        <p:cTn id="14" dur="1000" fill="hold"/>
                                        <p:tgtEl>
                                          <p:spTgt spid="6149"/>
                                        </p:tgtEl>
                                        <p:attrNameLst>
                                          <p:attrName>ppt_h</p:attrName>
                                        </p:attrNameLst>
                                      </p:cBhvr>
                                      <p:tavLst>
                                        <p:tav tm="0">
                                          <p:val>
                                            <p:fltVal val="0"/>
                                          </p:val>
                                        </p:tav>
                                        <p:tav tm="100000">
                                          <p:val>
                                            <p:strVal val="#ppt_h"/>
                                          </p:val>
                                        </p:tav>
                                      </p:tavLst>
                                    </p:anim>
                                    <p:anim calcmode="lin" valueType="num">
                                      <p:cBhvr>
                                        <p:cTn id="15" dur="1000" fill="hold"/>
                                        <p:tgtEl>
                                          <p:spTgt spid="614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152"/>
                                        </p:tgtEl>
                                        <p:attrNameLst>
                                          <p:attrName>style.visibility</p:attrName>
                                        </p:attrNameLst>
                                      </p:cBhvr>
                                      <p:to>
                                        <p:strVal val="visible"/>
                                      </p:to>
                                    </p:set>
                                    <p:animEffect transition="in" filter="barn(inHorizontal)">
                                      <p:cBhvr>
                                        <p:cTn id="21" dur="500"/>
                                        <p:tgtEl>
                                          <p:spTgt spid="61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iterate type="wd">
                                    <p:tmPct val="100000"/>
                                  </p:iterate>
                                  <p:childTnLst>
                                    <p:set>
                                      <p:cBhvr>
                                        <p:cTn id="25" dur="1" fill="hold">
                                          <p:stCondLst>
                                            <p:cond delay="0"/>
                                          </p:stCondLst>
                                        </p:cTn>
                                        <p:tgtEl>
                                          <p:spTgt spid="6153"/>
                                        </p:tgtEl>
                                        <p:attrNameLst>
                                          <p:attrName>style.visibility</p:attrName>
                                        </p:attrNameLst>
                                      </p:cBhvr>
                                      <p:to>
                                        <p:strVal val="visible"/>
                                      </p:to>
                                    </p:set>
                                    <p:animEffect transition="in" filter="slide(fromBottom)">
                                      <p:cBhvr>
                                        <p:cTn id="26" dur="3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P spid="6152" grpId="0" autoUpdateAnimBg="0"/>
      <p:bldP spid="615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8000" dirty="0" smtClean="0">
                <a:solidFill>
                  <a:srgbClr val="0070C0"/>
                </a:solidFill>
              </a:rPr>
              <a:t>نکته</a:t>
            </a:r>
            <a:endParaRPr lang="en-US" sz="8000" dirty="0">
              <a:solidFill>
                <a:srgbClr val="0070C0"/>
              </a:solidFill>
            </a:endParaRPr>
          </a:p>
        </p:txBody>
      </p:sp>
      <p:sp>
        <p:nvSpPr>
          <p:cNvPr id="3" name="Content Placeholder 2"/>
          <p:cNvSpPr>
            <a:spLocks noGrp="1"/>
          </p:cNvSpPr>
          <p:nvPr>
            <p:ph idx="1"/>
          </p:nvPr>
        </p:nvSpPr>
        <p:spPr/>
        <p:txBody>
          <a:bodyPr>
            <a:normAutofit/>
          </a:bodyPr>
          <a:lstStyle/>
          <a:p>
            <a:pPr algn="r" rtl="1">
              <a:buNone/>
            </a:pPr>
            <a:r>
              <a:rPr lang="fa-IR" sz="3600" b="1" dirty="0" smtClean="0">
                <a:solidFill>
                  <a:schemeClr val="accent6">
                    <a:lumMod val="75000"/>
                  </a:schemeClr>
                </a:solidFill>
              </a:rPr>
              <a:t>در صورت اختلال در آنزیم های كبدی، انعقادی و ترومبوسيتوپني، بایستي لام خون محيطي از نظر تغييرات هموليتيک و شيستوسيت چک شود. مشاهده شيستوسيت (سلول هلمت) موید هموليز ميکروآنژیوپاتيک بوده و در وضعيت های تهدید كننده حيات مثل</a:t>
            </a:r>
            <a:r>
              <a:rPr lang="en-US" sz="3600" b="1" dirty="0" smtClean="0">
                <a:solidFill>
                  <a:schemeClr val="accent6">
                    <a:lumMod val="75000"/>
                  </a:schemeClr>
                </a:solidFill>
              </a:rPr>
              <a:t>DIC HELP HUS</a:t>
            </a:r>
            <a:r>
              <a:rPr lang="fa-IR" sz="3600" b="1" dirty="0" smtClean="0">
                <a:solidFill>
                  <a:schemeClr val="accent6">
                    <a:lumMod val="75000"/>
                  </a:schemeClr>
                </a:solidFill>
              </a:rPr>
              <a:t>دیده میشوند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solidFill>
                  <a:srgbClr val="660033"/>
                </a:solidFill>
              </a:rPr>
              <a:t>سلولهای هلمت</a:t>
            </a:r>
            <a:endParaRPr lang="en-US" b="1" dirty="0">
              <a:solidFill>
                <a:srgbClr val="660033"/>
              </a:solidFill>
            </a:endParaRPr>
          </a:p>
        </p:txBody>
      </p:sp>
      <p:sp>
        <p:nvSpPr>
          <p:cNvPr id="3" name="Content Placeholder 2"/>
          <p:cNvSpPr>
            <a:spLocks noGrp="1"/>
          </p:cNvSpPr>
          <p:nvPr>
            <p:ph idx="1"/>
          </p:nvPr>
        </p:nvSpPr>
        <p:spPr/>
        <p:txBody>
          <a:bodyPr/>
          <a:lstStyle/>
          <a:p>
            <a:pPr marL="651510" indent="-514350" algn="r" rtl="1">
              <a:buClr>
                <a:srgbClr val="FF5050"/>
              </a:buClr>
              <a:buSzPct val="120000"/>
              <a:buFont typeface="Wingdings 2" pitchFamily="18" charset="2"/>
              <a:buChar char=""/>
            </a:pPr>
            <a:r>
              <a:rPr lang="fa-IR" b="1" dirty="0" smtClean="0">
                <a:solidFill>
                  <a:srgbClr val="7030A0"/>
                </a:solidFill>
              </a:rPr>
              <a:t>در یک لام نرمال ميزان آن كمتر از0.5درصد گلبولهای قرمز</a:t>
            </a:r>
          </a:p>
          <a:p>
            <a:pPr marL="651510" indent="-514350" algn="r" rtl="1">
              <a:buClr>
                <a:srgbClr val="FF5050"/>
              </a:buClr>
              <a:buSzPct val="120000"/>
              <a:buFont typeface="Wingdings 2" pitchFamily="18" charset="2"/>
              <a:buChar char=""/>
            </a:pPr>
            <a:r>
              <a:rPr lang="en-US" dirty="0" smtClean="0"/>
              <a:t>DIC</a:t>
            </a:r>
            <a:endParaRPr lang="fa-IR" dirty="0" smtClean="0"/>
          </a:p>
          <a:p>
            <a:pPr marL="651510" indent="-514350" algn="r" rtl="1">
              <a:buClr>
                <a:srgbClr val="FF5050"/>
              </a:buClr>
              <a:buSzPct val="120000"/>
              <a:buFont typeface="Wingdings 2" pitchFamily="18" charset="2"/>
              <a:buChar char=""/>
            </a:pPr>
            <a:r>
              <a:rPr lang="en-US" dirty="0" smtClean="0"/>
              <a:t>HELLP</a:t>
            </a:r>
          </a:p>
          <a:p>
            <a:pPr marL="651510" indent="-514350" algn="r" rtl="1">
              <a:buClr>
                <a:srgbClr val="FF5050"/>
              </a:buClr>
              <a:buSzPct val="120000"/>
              <a:buFont typeface="Wingdings 2" pitchFamily="18" charset="2"/>
              <a:buChar char=""/>
            </a:pPr>
            <a:r>
              <a:rPr lang="en-US" dirty="0" smtClean="0"/>
              <a:t>HUS</a:t>
            </a:r>
          </a:p>
          <a:p>
            <a:pPr marL="651510" indent="-514350" algn="r" rtl="1">
              <a:buClr>
                <a:srgbClr val="FF5050"/>
              </a:buClr>
              <a:buSzPct val="120000"/>
              <a:buFont typeface="Wingdings 2" pitchFamily="18" charset="2"/>
              <a:buChar char=""/>
            </a:pPr>
            <a:r>
              <a:rPr lang="en-US" dirty="0" smtClean="0"/>
              <a:t>TTP</a:t>
            </a:r>
          </a:p>
          <a:p>
            <a:pPr marL="651510" indent="-514350" algn="r" rtl="1">
              <a:buClr>
                <a:srgbClr val="FF5050"/>
              </a:buClr>
              <a:buSzPct val="120000"/>
              <a:buFont typeface="Wingdings 2" pitchFamily="18" charset="2"/>
              <a:buChar char=""/>
            </a:pPr>
            <a:endParaRPr lang="fa-IR" dirty="0" smtClean="0"/>
          </a:p>
        </p:txBody>
      </p:sp>
      <p:pic>
        <p:nvPicPr>
          <p:cNvPr id="15363" name="Picture 3" descr="C:\Users\saeid\Desktop\images (1).jpg"/>
          <p:cNvPicPr>
            <a:picLocks noChangeAspect="1" noChangeArrowheads="1"/>
          </p:cNvPicPr>
          <p:nvPr/>
        </p:nvPicPr>
        <p:blipFill>
          <a:blip r:embed="rId2"/>
          <a:srcRect/>
          <a:stretch>
            <a:fillRect/>
          </a:stretch>
        </p:blipFill>
        <p:spPr bwMode="auto">
          <a:xfrm>
            <a:off x="838200" y="2438400"/>
            <a:ext cx="2892730" cy="3276600"/>
          </a:xfrm>
          <a:prstGeom prst="rect">
            <a:avLst/>
          </a:prstGeom>
          <a:noFill/>
        </p:spPr>
      </p:pic>
    </p:spTree>
    <p:extLst>
      <p:ext uri="{BB962C8B-B14F-4D97-AF65-F5344CB8AC3E}">
        <p14:creationId xmlns:p14="http://schemas.microsoft.com/office/powerpoint/2010/main" val="583191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solidFill>
                  <a:srgbClr val="CC3399"/>
                </a:solidFill>
              </a:rPr>
              <a:t>داروهاي كاهنده فشارخون</a:t>
            </a:r>
            <a:endParaRPr lang="en-US" sz="4800" b="1" dirty="0">
              <a:solidFill>
                <a:srgbClr val="CC3399"/>
              </a:solidFill>
            </a:endParaRPr>
          </a:p>
        </p:txBody>
      </p:sp>
      <p:sp>
        <p:nvSpPr>
          <p:cNvPr id="3" name="Content Placeholder 2"/>
          <p:cNvSpPr>
            <a:spLocks noGrp="1"/>
          </p:cNvSpPr>
          <p:nvPr>
            <p:ph idx="1"/>
          </p:nvPr>
        </p:nvSpPr>
        <p:spPr>
          <a:xfrm>
            <a:off x="457200" y="1295400"/>
            <a:ext cx="8229600" cy="4525963"/>
          </a:xfrm>
        </p:spPr>
        <p:txBody>
          <a:bodyPr>
            <a:normAutofit/>
          </a:bodyPr>
          <a:lstStyle/>
          <a:p>
            <a:pPr algn="r" rtl="1">
              <a:buNone/>
            </a:pPr>
            <a:r>
              <a:rPr lang="fa-IR" sz="4000" b="1" dirty="0" smtClean="0">
                <a:solidFill>
                  <a:schemeClr val="accent6">
                    <a:lumMod val="75000"/>
                  </a:schemeClr>
                </a:solidFill>
              </a:rPr>
              <a:t>هدف از كاهش فشارخون رساندن آن به</a:t>
            </a:r>
            <a:r>
              <a:rPr lang="en-US" sz="4000" b="1" dirty="0" smtClean="0">
                <a:solidFill>
                  <a:schemeClr val="accent6">
                    <a:lumMod val="75000"/>
                  </a:schemeClr>
                </a:solidFill>
              </a:rPr>
              <a:t>25</a:t>
            </a:r>
            <a:r>
              <a:rPr lang="fa-IR" sz="4000" b="1" dirty="0" smtClean="0">
                <a:solidFill>
                  <a:schemeClr val="accent6">
                    <a:lumMod val="75000"/>
                  </a:schemeClr>
                </a:solidFill>
              </a:rPr>
              <a:t> % فشار خون اوليه طي دو ساعت مي باشد ماكزيمم افت فشارخون بايد به حد150-130 (سیستولیک)و100-80(دیاستولیک)برسد</a:t>
            </a:r>
            <a:endParaRPr lang="en-US" sz="4000" dirty="0">
              <a:solidFill>
                <a:schemeClr val="accent6">
                  <a:lumMod val="75000"/>
                </a:schemeClr>
              </a:solidFill>
            </a:endParaRPr>
          </a:p>
        </p:txBody>
      </p:sp>
      <p:pic>
        <p:nvPicPr>
          <p:cNvPr id="3074" name="Picture 2" descr="C:\Users\saeid\Desktop\hypertension-555x370.jpg"/>
          <p:cNvPicPr>
            <a:picLocks noChangeAspect="1" noChangeArrowheads="1"/>
          </p:cNvPicPr>
          <p:nvPr/>
        </p:nvPicPr>
        <p:blipFill>
          <a:blip r:embed="rId2"/>
          <a:srcRect/>
          <a:stretch>
            <a:fillRect/>
          </a:stretch>
        </p:blipFill>
        <p:spPr bwMode="auto">
          <a:xfrm>
            <a:off x="533400" y="4038600"/>
            <a:ext cx="3962400" cy="2641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b="1" dirty="0" smtClean="0">
                <a:solidFill>
                  <a:srgbClr val="7030A0"/>
                </a:solidFill>
              </a:rPr>
              <a:t>در صورتي كه فشارخون برای 15دقیقه یا بیشتر 160/110 ميلي متر جيوه و یا بيشتر باشد، تجویز دارو به ترتيب اولویت زیر توصيه مي شود</a:t>
            </a:r>
            <a:endParaRPr lang="en-US" sz="2800" b="1" dirty="0">
              <a:solidFill>
                <a:srgbClr val="7030A0"/>
              </a:solidFill>
            </a:endParaRPr>
          </a:p>
        </p:txBody>
      </p:sp>
      <p:pic>
        <p:nvPicPr>
          <p:cNvPr id="1026" name="Picture 2"/>
          <p:cNvPicPr>
            <a:picLocks noGrp="1" noChangeAspect="1" noChangeArrowheads="1"/>
          </p:cNvPicPr>
          <p:nvPr>
            <p:ph idx="1"/>
          </p:nvPr>
        </p:nvPicPr>
        <p:blipFill>
          <a:blip r:embed="rId2"/>
          <a:stretch>
            <a:fillRect/>
          </a:stretch>
        </p:blipFill>
        <p:spPr bwMode="auto">
          <a:xfrm>
            <a:off x="76200" y="1676400"/>
            <a:ext cx="8973550" cy="4267200"/>
          </a:xfrm>
          <a:prstGeom prst="rect">
            <a:avLst/>
          </a:prstGeom>
          <a:noFill/>
          <a:ln w="9525">
            <a:noFill/>
            <a:miter lim="800000"/>
            <a:headEnd/>
            <a:tailEnd/>
          </a:ln>
          <a:effectLst/>
        </p:spPr>
      </p:pic>
      <p:sp>
        <p:nvSpPr>
          <p:cNvPr id="4" name="Right Arrow 3"/>
          <p:cNvSpPr/>
          <p:nvPr/>
        </p:nvSpPr>
        <p:spPr>
          <a:xfrm>
            <a:off x="914400" y="4495800"/>
            <a:ext cx="457200" cy="22860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Pentagon 4"/>
          <p:cNvSpPr/>
          <p:nvPr/>
        </p:nvSpPr>
        <p:spPr>
          <a:xfrm>
            <a:off x="6324600" y="3810000"/>
            <a:ext cx="304800" cy="76200"/>
          </a:xfrm>
          <a:prstGeom prst="homePlate">
            <a:avLst/>
          </a:prstGeom>
          <a:solidFill>
            <a:srgbClr val="FF0066"/>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fa-IR" b="1" i="1" dirty="0" smtClean="0">
                <a:solidFill>
                  <a:schemeClr val="accent5">
                    <a:lumMod val="50000"/>
                  </a:schemeClr>
                </a:solidFill>
                <a:effectLst>
                  <a:glow rad="101600">
                    <a:srgbClr val="CCFF66">
                      <a:alpha val="60000"/>
                    </a:srgbClr>
                  </a:glow>
                </a:effectLst>
              </a:rPr>
              <a:t>سولفات منيزيم</a:t>
            </a:r>
            <a:r>
              <a:rPr lang="fa-IR" b="1" i="1" dirty="0" smtClean="0">
                <a:solidFill>
                  <a:schemeClr val="accent5">
                    <a:lumMod val="50000"/>
                  </a:schemeClr>
                </a:solidFill>
                <a:effectLst/>
              </a:rPr>
              <a:t> </a:t>
            </a:r>
            <a:r>
              <a:rPr lang="fa-IR" sz="4000" i="1" dirty="0" smtClean="0">
                <a:solidFill>
                  <a:srgbClr val="FF0066"/>
                </a:solidFill>
                <a:effectLst/>
              </a:rPr>
              <a:t/>
            </a:r>
            <a:br>
              <a:rPr lang="fa-IR" sz="4000" i="1" dirty="0" smtClean="0">
                <a:solidFill>
                  <a:srgbClr val="FF0066"/>
                </a:solidFill>
                <a:effectLst/>
              </a:rPr>
            </a:br>
            <a:r>
              <a:rPr lang="fa-IR" sz="2400" b="1" dirty="0" smtClean="0">
                <a:solidFill>
                  <a:srgbClr val="FF0066"/>
                </a:solidFill>
                <a:effectLst>
                  <a:outerShdw blurRad="38100" dist="38100" dir="2700000" algn="tl">
                    <a:srgbClr val="000000">
                      <a:alpha val="43137"/>
                    </a:srgbClr>
                  </a:outerShdw>
                </a:effectLst>
              </a:rPr>
              <a:t>داروی اصلي در كنترل و پيشگيری از تشنج</a:t>
            </a:r>
            <a:endParaRPr lang="en-US" sz="40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noAutofit/>
          </a:bodyPr>
          <a:lstStyle/>
          <a:p>
            <a:pPr algn="r" rtl="1">
              <a:buNone/>
            </a:pPr>
            <a:r>
              <a:rPr lang="fa-IR" sz="2000" b="1" dirty="0" smtClean="0">
                <a:solidFill>
                  <a:srgbClr val="002060"/>
                </a:solidFill>
              </a:rPr>
              <a:t>ابتدا4 تا 6گرم آن را در 100ميلي ليتر سرم رینگر یا نرمال سالين و با سرعت حداكثر 1 گرم در دقيقه و در طي مدت 20-15دقيقه تجویز مي شود و سپس به یکي از دوصورت زیر ادامه مي یابد:</a:t>
            </a:r>
          </a:p>
          <a:p>
            <a:pPr algn="r" rtl="1">
              <a:buNone/>
            </a:pPr>
            <a:r>
              <a:rPr lang="fa-IR" sz="2000" b="1" dirty="0" smtClean="0">
                <a:solidFill>
                  <a:srgbClr val="002060"/>
                </a:solidFill>
              </a:rPr>
              <a:t>الف)انفوزیون 2 گرم سولفات منيزیم در یک ساعت ترجيحا از طریق پمپ انفوزیون یا ميکروست (بايد توجه داشته باشيد كه ميزان سرم دريافتي از دو رگ نبايد بيشتر از </a:t>
            </a:r>
            <a:r>
              <a:rPr lang="fa-IR" sz="2400" b="1" dirty="0" smtClean="0">
                <a:solidFill>
                  <a:srgbClr val="9933FF"/>
                </a:solidFill>
              </a:rPr>
              <a:t>125</a:t>
            </a:r>
            <a:r>
              <a:rPr lang="fa-IR" sz="2000" b="1" dirty="0" smtClean="0">
                <a:solidFill>
                  <a:srgbClr val="002060"/>
                </a:solidFill>
              </a:rPr>
              <a:t> ميلي ليتر در ساعت باشد)</a:t>
            </a:r>
          </a:p>
          <a:p>
            <a:pPr algn="r" rtl="1">
              <a:buNone/>
            </a:pPr>
            <a:r>
              <a:rPr lang="fa-IR" sz="2000" b="1" dirty="0" smtClean="0">
                <a:solidFill>
                  <a:srgbClr val="002060"/>
                </a:solidFill>
              </a:rPr>
              <a:t> </a:t>
            </a:r>
            <a:r>
              <a:rPr lang="fa-IR" sz="2000" b="1" dirty="0" smtClean="0">
                <a:solidFill>
                  <a:srgbClr val="FF0000"/>
                </a:solidFill>
              </a:rPr>
              <a:t>در مادر چاق دوز سولفات منيزیوم را مي توان تا 3 گرم افزایش داد.</a:t>
            </a:r>
          </a:p>
          <a:p>
            <a:pPr algn="r" rtl="1">
              <a:buNone/>
            </a:pPr>
            <a:r>
              <a:rPr lang="fa-IR" sz="2000" b="1" dirty="0" smtClean="0">
                <a:solidFill>
                  <a:srgbClr val="002060"/>
                </a:solidFill>
              </a:rPr>
              <a:t>ب)10 گرم تزریق عضلاني سولفات منيزیم (دو تزریق 5گرمي در هر باتوک) از محلول 50 % همزمان با تزریق وریدی اوليه و سپس هر 4 ساعت یکبار 5 گرم عضلاني عميق تزریق شود. این دوز اضافه در مادران چاق مي تواند تکرار شود.</a:t>
            </a:r>
          </a:p>
          <a:p>
            <a:pPr algn="r" rtl="1">
              <a:buNone/>
            </a:pPr>
            <a:r>
              <a:rPr lang="fa-IR" sz="2000" dirty="0" smtClean="0">
                <a:solidFill>
                  <a:srgbClr val="002060"/>
                </a:solidFill>
              </a:rPr>
              <a:t>اضافه كردن 1ميلي گرم ليدوكایين 2% به دارو برای كاهش درد هنگام تزریق موثر است.</a:t>
            </a:r>
          </a:p>
          <a:p>
            <a:pPr algn="r" rtl="1">
              <a:buNone/>
            </a:pPr>
            <a:r>
              <a:rPr lang="fa-IR" sz="4000" b="1" dirty="0" smtClean="0">
                <a:solidFill>
                  <a:srgbClr val="990033"/>
                </a:solidFill>
              </a:rPr>
              <a:t>تذكر: در صورت وجود ترومبوسيتوپني، تزریق عضلاني توصيه نمي شود</a:t>
            </a:r>
            <a:r>
              <a:rPr lang="fa-IR" sz="3600" b="1" dirty="0" smtClean="0">
                <a:solidFill>
                  <a:srgbClr val="990033"/>
                </a:solidFill>
              </a:rPr>
              <a:t>.</a:t>
            </a:r>
            <a:endParaRPr lang="en-US" sz="3600" b="1" dirty="0">
              <a:solidFill>
                <a:srgbClr val="99003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3947" y="464149"/>
            <a:ext cx="9110053" cy="5860451"/>
          </a:xfrm>
          <a:prstGeom prst="rect">
            <a:avLst/>
          </a:prstGeom>
          <a:noFill/>
          <a:ln w="9525">
            <a:noFill/>
            <a:miter lim="800000"/>
            <a:headEnd/>
            <a:tailEnd/>
          </a:ln>
          <a:effectLst/>
        </p:spPr>
      </p:pic>
      <p:sp>
        <p:nvSpPr>
          <p:cNvPr id="3" name="Flowchart: Terminator 2"/>
          <p:cNvSpPr/>
          <p:nvPr/>
        </p:nvSpPr>
        <p:spPr>
          <a:xfrm>
            <a:off x="7315200" y="3200400"/>
            <a:ext cx="609600" cy="45719"/>
          </a:xfrm>
          <a:prstGeom prst="flowChartTerminator">
            <a:avLst/>
          </a:prstGeom>
          <a:solidFill>
            <a:srgbClr val="FF00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32" name="Group 72"/>
          <p:cNvGraphicFramePr>
            <a:graphicFrameLocks noGrp="1"/>
          </p:cNvGraphicFramePr>
          <p:nvPr/>
        </p:nvGraphicFramePr>
        <p:xfrm>
          <a:off x="1042988" y="476250"/>
          <a:ext cx="7345362" cy="5394960"/>
        </p:xfrm>
        <a:graphic>
          <a:graphicData uri="http://schemas.openxmlformats.org/drawingml/2006/table">
            <a:tbl>
              <a:tblPr/>
              <a:tblGrid>
                <a:gridCol w="7345362"/>
              </a:tblGrid>
              <a:tr h="360363">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600" b="1" i="0" u="none" strike="noStrike" cap="none" normalizeH="0" baseline="0" dirty="0" smtClean="0">
                          <a:ln>
                            <a:noFill/>
                          </a:ln>
                          <a:solidFill>
                            <a:srgbClr val="800000"/>
                          </a:solidFill>
                          <a:effectLst/>
                          <a:latin typeface="Times New Roman" pitchFamily="18" charset="0"/>
                          <a:ea typeface="Times New Roman" pitchFamily="18" charset="0"/>
                          <a:cs typeface="Mitra" pitchFamily="2" charset="-78"/>
                        </a:rPr>
                        <a:t>تدابير مسموميت با منيزيوم</a:t>
                      </a:r>
                      <a:endParaRPr kumimoji="0" lang="fa-IR" sz="2600" b="1" i="0" u="none" strike="noStrike" cap="none" normalizeH="0" baseline="0" dirty="0" smtClean="0">
                        <a:ln>
                          <a:noFill/>
                        </a:ln>
                        <a:solidFill>
                          <a:srgbClr val="800000"/>
                        </a:solidFill>
                        <a:effectLst/>
                        <a:latin typeface="Arial" charset="0"/>
                        <a:cs typeface="Mitra" pitchFamily="2" charset="-78"/>
                      </a:endParaRPr>
                    </a:p>
                  </a:txBody>
                  <a:tcPr horzOverflow="overflow">
                    <a:lnL cap="flat">
                      <a:noFill/>
                    </a:lnL>
                    <a:lnR cap="flat">
                      <a:noFill/>
                    </a:lnR>
                    <a:lnT cap="flat">
                      <a:noFill/>
                    </a:lnT>
                    <a:lnB w="38100" cap="flat" cmpd="sng" algn="ctr">
                      <a:solidFill>
                        <a:srgbClr val="003366"/>
                      </a:solidFill>
                      <a:prstDash val="solid"/>
                      <a:round/>
                      <a:headEnd type="none" w="med" len="med"/>
                      <a:tailEnd type="none" w="med" len="med"/>
                    </a:lnB>
                    <a:lnTlToBr>
                      <a:noFill/>
                    </a:lnTlToBr>
                    <a:lnBlToTr>
                      <a:noFill/>
                    </a:lnBlToTr>
                    <a:noFill/>
                  </a:tcPr>
                </a:tc>
              </a:tr>
              <a:tr h="431800">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2600" b="1" i="0" u="none" strike="noStrike" cap="none" normalizeH="0" baseline="0" smtClean="0">
                          <a:ln>
                            <a:noFill/>
                          </a:ln>
                          <a:solidFill>
                            <a:srgbClr val="0000FF"/>
                          </a:solidFill>
                          <a:effectLst/>
                          <a:latin typeface="Times New Roman" pitchFamily="18" charset="0"/>
                          <a:ea typeface="Times New Roman" pitchFamily="18" charset="0"/>
                          <a:cs typeface="Yagut" pitchFamily="2" charset="-78"/>
                        </a:rPr>
                        <a:t>قطع انفوزيون سولفات منيزيوم</a:t>
                      </a:r>
                      <a:endParaRPr kumimoji="0" lang="en-US" sz="2600" b="1" i="0" u="none" strike="noStrike" cap="none" normalizeH="0" baseline="0" smtClean="0">
                        <a:ln>
                          <a:noFill/>
                        </a:ln>
                        <a:solidFill>
                          <a:srgbClr val="0000FF"/>
                        </a:solidFill>
                        <a:effectLst/>
                        <a:latin typeface="Arial" charset="0"/>
                        <a:ea typeface="Times New Roman" pitchFamily="18" charset="0"/>
                        <a:cs typeface="Yagut" pitchFamily="2" charset="-78"/>
                      </a:endParaRPr>
                    </a:p>
                  </a:txBody>
                  <a:tcPr horzOverflow="overflow">
                    <a:lnL cap="flat">
                      <a:noFill/>
                    </a:lnL>
                    <a:lnR cap="flat">
                      <a:noFill/>
                    </a:lnR>
                    <a:lnT w="38100" cap="flat" cmpd="sng" algn="ctr">
                      <a:solidFill>
                        <a:srgbClr val="003366"/>
                      </a:solidFill>
                      <a:prstDash val="solid"/>
                      <a:round/>
                      <a:headEnd type="none" w="med" len="med"/>
                      <a:tailEnd type="none" w="med" len="med"/>
                    </a:lnT>
                    <a:lnB>
                      <a:noFill/>
                    </a:lnB>
                    <a:lnTlToBr>
                      <a:noFill/>
                    </a:lnTlToBr>
                    <a:lnBlToTr>
                      <a:noFill/>
                    </a:lnBlToTr>
                    <a:noFill/>
                  </a:tcPr>
                </a:tc>
              </a:tr>
              <a:tr h="431800">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شروع تجويز اكسيژن تكميلي</a:t>
                      </a:r>
                      <a:endParaRPr kumimoji="0" lang="en-US" sz="2600" b="1" i="0" u="none" strike="noStrike" cap="none" normalizeH="0" baseline="0" dirty="0" smtClean="0">
                        <a:ln>
                          <a:noFill/>
                        </a:ln>
                        <a:solidFill>
                          <a:srgbClr val="0000FF"/>
                        </a:solidFill>
                        <a:effectLst/>
                        <a:latin typeface="Arial" charset="0"/>
                        <a:ea typeface="Times New Roman" pitchFamily="18" charset="0"/>
                        <a:cs typeface="Yagut" pitchFamily="2" charset="-78"/>
                      </a:endParaRPr>
                    </a:p>
                  </a:txBody>
                  <a:tcPr horzOverflow="overflow">
                    <a:lnL cap="flat">
                      <a:noFill/>
                    </a:lnL>
                    <a:lnR cap="flat">
                      <a:noFill/>
                    </a:lnR>
                    <a:lnT>
                      <a:noFill/>
                    </a:lnT>
                    <a:lnB>
                      <a:noFill/>
                    </a:lnB>
                    <a:lnTlToBr>
                      <a:noFill/>
                    </a:lnTlToBr>
                    <a:lnBlToTr>
                      <a:noFill/>
                    </a:lnBlToTr>
                    <a:noFill/>
                  </a:tcPr>
                </a:tc>
              </a:tr>
              <a:tr h="433388">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اندازه گيري سطح منيزيوم سرم</a:t>
                      </a:r>
                      <a:endParaRPr kumimoji="0" lang="en-US" sz="2600" b="1" i="0" u="none" strike="noStrike" cap="none" normalizeH="0" baseline="0" dirty="0" smtClean="0">
                        <a:ln>
                          <a:noFill/>
                        </a:ln>
                        <a:solidFill>
                          <a:srgbClr val="0000FF"/>
                        </a:solidFill>
                        <a:effectLst/>
                        <a:latin typeface="Arial" charset="0"/>
                        <a:ea typeface="Times New Roman" pitchFamily="18" charset="0"/>
                        <a:cs typeface="Yagut" pitchFamily="2" charset="-78"/>
                      </a:endParaRPr>
                    </a:p>
                  </a:txBody>
                  <a:tcPr horzOverflow="overflow">
                    <a:lnL cap="flat">
                      <a:noFill/>
                    </a:lnL>
                    <a:lnR cap="flat">
                      <a:noFill/>
                    </a:lnR>
                    <a:lnT>
                      <a:noFill/>
                    </a:lnT>
                    <a:lnB>
                      <a:noFill/>
                    </a:lnB>
                    <a:lnTlToBr>
                      <a:noFill/>
                    </a:lnTlToBr>
                    <a:lnBlToTr>
                      <a:noFill/>
                    </a:lnBlToTr>
                    <a:noFill/>
                  </a:tcPr>
                </a:tc>
              </a:tr>
              <a:tr h="503238">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تجويز </a:t>
                      </a:r>
                      <a:r>
                        <a:rPr kumimoji="0" lang="en-US" sz="2600" b="1" i="0" u="none" strike="noStrike" cap="none" normalizeH="0" baseline="0" dirty="0" err="1" smtClean="0">
                          <a:ln>
                            <a:noFill/>
                          </a:ln>
                          <a:solidFill>
                            <a:srgbClr val="0000FF"/>
                          </a:solidFill>
                          <a:effectLst/>
                          <a:latin typeface="Times New Roman" pitchFamily="18" charset="0"/>
                          <a:ea typeface="Times New Roman" pitchFamily="18" charset="0"/>
                          <a:cs typeface="Yagut" pitchFamily="2" charset="-78"/>
                        </a:rPr>
                        <a:t>gr</a:t>
                      </a:r>
                      <a:r>
                        <a:rPr kumimoji="0" lang="en-US"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 </a:t>
                      </a:r>
                      <a:r>
                        <a:rPr kumimoji="0" lang="fa-IR"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1 گلوكونات كلسيم ( </a:t>
                      </a:r>
                      <a:r>
                        <a:rPr kumimoji="0" lang="en-US"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cc</a:t>
                      </a:r>
                      <a:r>
                        <a:rPr kumimoji="0" lang="fa-IR" sz="2600" b="1" i="0" u="none" strike="noStrike" cap="none" normalizeH="0" baseline="0" dirty="0" smtClean="0">
                          <a:ln>
                            <a:noFill/>
                          </a:ln>
                          <a:solidFill>
                            <a:srgbClr val="0000FF"/>
                          </a:solidFill>
                          <a:effectLst/>
                          <a:latin typeface="Times New Roman" pitchFamily="18" charset="0"/>
                          <a:ea typeface="Times New Roman" pitchFamily="18" charset="0"/>
                          <a:cs typeface="Yagut" pitchFamily="2" charset="-78"/>
                        </a:rPr>
                        <a:t>10 گلوكونات كلسيم 10 % ) با فشار آهسته وريدي</a:t>
                      </a:r>
                      <a:endParaRPr kumimoji="0" lang="fa-IR" sz="2600" b="1" i="0" u="none" strike="noStrike" cap="none" normalizeH="0" baseline="0" dirty="0" smtClean="0">
                        <a:ln>
                          <a:noFill/>
                        </a:ln>
                        <a:solidFill>
                          <a:srgbClr val="0000FF"/>
                        </a:solidFill>
                        <a:effectLst/>
                        <a:latin typeface="Arial" charset="0"/>
                        <a:cs typeface="Yagut" pitchFamily="2" charset="-78"/>
                      </a:endParaRPr>
                    </a:p>
                  </a:txBody>
                  <a:tcPr horzOverflow="overflow">
                    <a:lnL cap="flat">
                      <a:noFill/>
                    </a:lnL>
                    <a:lnR cap="flat">
                      <a:noFill/>
                    </a:lnR>
                    <a:lnT>
                      <a:noFill/>
                    </a:lnT>
                    <a:lnB>
                      <a:noFill/>
                    </a:lnB>
                    <a:lnTlToBr>
                      <a:noFill/>
                    </a:lnTlToBr>
                    <a:lnBlToTr>
                      <a:noFill/>
                    </a:lnBlToTr>
                    <a:noFill/>
                  </a:tcPr>
                </a:tc>
              </a:tr>
              <a:tr h="360363">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2600" b="1" i="0" u="none" strike="noStrike" cap="none" normalizeH="0" baseline="0" smtClean="0">
                          <a:ln>
                            <a:noFill/>
                          </a:ln>
                          <a:solidFill>
                            <a:srgbClr val="0000FF"/>
                          </a:solidFill>
                          <a:effectLst/>
                          <a:latin typeface="Times New Roman" pitchFamily="18" charset="0"/>
                          <a:ea typeface="Times New Roman" pitchFamily="18" charset="0"/>
                          <a:cs typeface="Yagut" pitchFamily="2" charset="-78"/>
                        </a:rPr>
                        <a:t>تكرار تجويز</a:t>
                      </a:r>
                      <a:r>
                        <a:rPr kumimoji="0" lang="en-US" sz="2600" b="1" i="0" u="none" strike="noStrike" cap="none" normalizeH="0" baseline="0" smtClean="0">
                          <a:ln>
                            <a:noFill/>
                          </a:ln>
                          <a:solidFill>
                            <a:srgbClr val="0000FF"/>
                          </a:solidFill>
                          <a:effectLst/>
                          <a:latin typeface="Times New Roman" pitchFamily="18" charset="0"/>
                          <a:ea typeface="Times New Roman" pitchFamily="18" charset="0"/>
                          <a:cs typeface="Yagut" pitchFamily="2" charset="-78"/>
                        </a:rPr>
                        <a:t> </a:t>
                      </a:r>
                      <a:r>
                        <a:rPr kumimoji="0" lang="fa-IR" sz="2600" b="1" i="0" u="none" strike="noStrike" cap="none" normalizeH="0" baseline="0" smtClean="0">
                          <a:ln>
                            <a:noFill/>
                          </a:ln>
                          <a:solidFill>
                            <a:srgbClr val="0000FF"/>
                          </a:solidFill>
                          <a:effectLst/>
                          <a:latin typeface="Times New Roman" pitchFamily="18" charset="0"/>
                          <a:ea typeface="Times New Roman" pitchFamily="18" charset="0"/>
                          <a:cs typeface="Yagut" pitchFamily="2" charset="-78"/>
                        </a:rPr>
                        <a:t>گلوكونات كلسيم در صورت لزوم</a:t>
                      </a:r>
                      <a:endParaRPr kumimoji="0" lang="en-US" sz="2600" b="1" i="0" u="none" strike="noStrike" cap="none" normalizeH="0" baseline="0" smtClean="0">
                        <a:ln>
                          <a:noFill/>
                        </a:ln>
                        <a:solidFill>
                          <a:srgbClr val="0000FF"/>
                        </a:solidFill>
                        <a:effectLst/>
                        <a:latin typeface="Arial" charset="0"/>
                        <a:cs typeface="Yagut" pitchFamily="2" charset="-78"/>
                      </a:endParaRPr>
                    </a:p>
                  </a:txBody>
                  <a:tcPr horzOverflow="overflow">
                    <a:lnL cap="flat">
                      <a:noFill/>
                    </a:lnL>
                    <a:lnR cap="flat">
                      <a:noFill/>
                    </a:lnR>
                    <a:lnT>
                      <a:noFill/>
                    </a:lnT>
                    <a:lnB>
                      <a:noFill/>
                    </a:lnB>
                    <a:lnTlToBr>
                      <a:noFill/>
                    </a:lnTlToBr>
                    <a:lnBlToTr>
                      <a:noFill/>
                    </a:lnBlToTr>
                    <a:noFill/>
                  </a:tcPr>
                </a:tc>
              </a:tr>
              <a:tr h="431800">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ar-SA" sz="2600" b="1" i="0" u="none" strike="noStrike" cap="none" normalizeH="0" baseline="0" smtClean="0">
                          <a:ln>
                            <a:noFill/>
                          </a:ln>
                          <a:solidFill>
                            <a:srgbClr val="0000FF"/>
                          </a:solidFill>
                          <a:effectLst/>
                          <a:latin typeface="Times New Roman" pitchFamily="18" charset="0"/>
                          <a:ea typeface="Times New Roman" pitchFamily="18" charset="0"/>
                          <a:cs typeface="Yagut" pitchFamily="2" charset="-78"/>
                        </a:rPr>
                        <a:t>در صورت بروز ايست تنفسي ، شروع احياي -ريوي</a:t>
                      </a:r>
                      <a:endParaRPr kumimoji="0" lang="en-US" sz="2600" b="1" i="0" u="none" strike="noStrike" cap="none" normalizeH="0" baseline="0" smtClean="0">
                        <a:ln>
                          <a:noFill/>
                        </a:ln>
                        <a:solidFill>
                          <a:srgbClr val="0000FF"/>
                        </a:solidFill>
                        <a:effectLst/>
                        <a:latin typeface="Arial" charset="0"/>
                        <a:ea typeface="Times New Roman" pitchFamily="18" charset="0"/>
                        <a:cs typeface="Yagut" pitchFamily="2" charset="-78"/>
                      </a:endParaRPr>
                    </a:p>
                  </a:txBody>
                  <a:tcPr horzOverflow="overflow">
                    <a:lnL cap="flat">
                      <a:noFill/>
                    </a:lnL>
                    <a:lnR cap="flat">
                      <a:noFill/>
                    </a:lnR>
                    <a:lnT>
                      <a:noFill/>
                    </a:lnT>
                    <a:lnB w="38100" cap="flat" cmpd="sng" algn="ctr">
                      <a:solidFill>
                        <a:srgbClr val="003366"/>
                      </a:solidFill>
                      <a:prstDash val="solid"/>
                      <a:round/>
                      <a:headEnd type="none" w="med" len="med"/>
                      <a:tailEnd type="none" w="med" len="med"/>
                    </a:lnB>
                    <a:lnTlToBr>
                      <a:noFill/>
                    </a:lnTlToBr>
                    <a:lnBlToTr>
                      <a:noFill/>
                    </a:lnBlToTr>
                    <a:noFill/>
                  </a:tcPr>
                </a:tc>
              </a:tr>
            </a:tbl>
          </a:graphicData>
        </a:graphic>
      </p:graphicFrame>
      <p:pic>
        <p:nvPicPr>
          <p:cNvPr id="16386" name="Picture 2" descr="C:\Users\saeid\Desktop\5155.jpg"/>
          <p:cNvPicPr>
            <a:picLocks noChangeAspect="1" noChangeArrowheads="1"/>
          </p:cNvPicPr>
          <p:nvPr/>
        </p:nvPicPr>
        <p:blipFill>
          <a:blip r:embed="rId2"/>
          <a:srcRect/>
          <a:stretch>
            <a:fillRect/>
          </a:stretch>
        </p:blipFill>
        <p:spPr bwMode="auto">
          <a:xfrm>
            <a:off x="304800" y="304800"/>
            <a:ext cx="23812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6632"/>
                                        </p:tgtEl>
                                        <p:attrNameLst>
                                          <p:attrName>style.visibility</p:attrName>
                                        </p:attrNameLst>
                                      </p:cBhvr>
                                      <p:to>
                                        <p:strVal val="visible"/>
                                      </p:to>
                                    </p:set>
                                    <p:animEffect transition="in" filter="wedge">
                                      <p:cBhvr>
                                        <p:cTn id="7" dur="2000"/>
                                        <p:tgtEl>
                                          <p:spTgt spid="6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FF00"/>
                </a:solidFill>
                <a:effectLst>
                  <a:glow rad="139700">
                    <a:schemeClr val="accent2">
                      <a:satMod val="175000"/>
                      <a:alpha val="40000"/>
                    </a:schemeClr>
                  </a:glow>
                  <a:outerShdw blurRad="114300" dist="101600" dir="2700000" algn="tl" rotWithShape="0">
                    <a:srgbClr val="000000">
                      <a:alpha val="40000"/>
                    </a:srgbClr>
                  </a:outerShdw>
                </a:effectLst>
              </a:rPr>
              <a:t>داروي جايگزين سولفات منيزيوم در پيشگيري از تشنج</a:t>
            </a:r>
            <a:endParaRPr lang="en-US" dirty="0">
              <a:solidFill>
                <a:srgbClr val="FFFF00"/>
              </a:solidFill>
              <a:effectLst>
                <a:glow rad="139700">
                  <a:schemeClr val="accent2">
                    <a:satMod val="175000"/>
                    <a:alpha val="40000"/>
                  </a:scheme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pPr algn="r" rtl="1"/>
            <a:r>
              <a:rPr lang="fa-IR" sz="2000" b="1" dirty="0" smtClean="0">
                <a:solidFill>
                  <a:srgbClr val="002060"/>
                </a:solidFill>
              </a:rPr>
              <a:t>انتخاب هر دارویي به جز سولفات منيزیوم بهتر است با مشاوره نورولوژیست انجام شود.</a:t>
            </a:r>
          </a:p>
          <a:p>
            <a:pPr algn="r" rtl="1"/>
            <a:r>
              <a:rPr lang="fa-IR" sz="2000" b="1" dirty="0" smtClean="0">
                <a:solidFill>
                  <a:srgbClr val="002060"/>
                </a:solidFill>
              </a:rPr>
              <a:t>در صورت عدم دسترسي و یا منع مصرف سولفات منيزیوم، مي توان از </a:t>
            </a:r>
            <a:r>
              <a:rPr lang="fa-IR" sz="3600" b="1" dirty="0" smtClean="0">
                <a:solidFill>
                  <a:srgbClr val="FF0000"/>
                </a:solidFill>
              </a:rPr>
              <a:t>فني تویين </a:t>
            </a:r>
            <a:r>
              <a:rPr lang="fa-IR" sz="2000" b="1" dirty="0" smtClean="0">
                <a:solidFill>
                  <a:srgbClr val="002060"/>
                </a:solidFill>
              </a:rPr>
              <a:t>به ميزان 1000 ميلي گرم در صد ميلي ليتر سرم نمکي </a:t>
            </a:r>
            <a:r>
              <a:rPr lang="fa-IR" sz="2000" b="1" dirty="0" smtClean="0">
                <a:solidFill>
                  <a:srgbClr val="0070C0"/>
                </a:solidFill>
              </a:rPr>
              <a:t>(منع مصرف سرم قندی برای رقيق كردن دارو)</a:t>
            </a:r>
            <a:r>
              <a:rPr lang="fa-IR" sz="2000" b="1" dirty="0" smtClean="0">
                <a:solidFill>
                  <a:srgbClr val="002060"/>
                </a:solidFill>
              </a:rPr>
              <a:t>در یک ساعت، به صورت انفوزیون با پمپ (با سرعت حداکثر</a:t>
            </a:r>
            <a:r>
              <a:rPr lang="en-US" sz="2000" b="1" dirty="0" smtClean="0">
                <a:solidFill>
                  <a:srgbClr val="002060"/>
                </a:solidFill>
              </a:rPr>
              <a:t>50mg/min</a:t>
            </a:r>
            <a:r>
              <a:rPr lang="fa-IR" sz="2000" b="1" dirty="0" smtClean="0">
                <a:solidFill>
                  <a:srgbClr val="002060"/>
                </a:solidFill>
              </a:rPr>
              <a:t>یا</a:t>
            </a:r>
            <a:r>
              <a:rPr lang="en-US" sz="2000" b="1" dirty="0" smtClean="0">
                <a:solidFill>
                  <a:srgbClr val="002060"/>
                </a:solidFill>
              </a:rPr>
              <a:t>15-20mg/kg</a:t>
            </a:r>
            <a:r>
              <a:rPr lang="fa-IR" sz="2000" b="1" dirty="0" smtClean="0">
                <a:solidFill>
                  <a:srgbClr val="002060"/>
                </a:solidFill>
              </a:rPr>
              <a:t>)استفاده وسپس بادوز</a:t>
            </a:r>
            <a:r>
              <a:rPr lang="en-US" sz="2000" b="1" dirty="0" smtClean="0">
                <a:solidFill>
                  <a:srgbClr val="002060"/>
                </a:solidFill>
              </a:rPr>
              <a:t>100mg/iv/6-8h</a:t>
            </a:r>
            <a:r>
              <a:rPr lang="fa-IR" sz="2000" b="1" dirty="0" smtClean="0">
                <a:solidFill>
                  <a:srgbClr val="002060"/>
                </a:solidFill>
              </a:rPr>
              <a:t>ادامه داد</a:t>
            </a:r>
          </a:p>
          <a:p>
            <a:pPr algn="r" rtl="1"/>
            <a:r>
              <a:rPr lang="fa-IR" sz="2000" b="1" dirty="0" smtClean="0">
                <a:solidFill>
                  <a:srgbClr val="002060"/>
                </a:solidFill>
              </a:rPr>
              <a:t>بایستي مراقب اكستراوازیشن احتمالي دارو بود.</a:t>
            </a:r>
          </a:p>
          <a:p>
            <a:pPr algn="r" rtl="1"/>
            <a:r>
              <a:rPr lang="fa-IR" sz="2000" b="1" dirty="0" smtClean="0">
                <a:solidFill>
                  <a:srgbClr val="002060"/>
                </a:solidFill>
              </a:rPr>
              <a:t> میتوان از فني تویين خوراكي در صورت هوشياری مادر نيز استفاده کرد(</a:t>
            </a:r>
            <a:r>
              <a:rPr lang="en-US" sz="2000" b="1" dirty="0" smtClean="0">
                <a:solidFill>
                  <a:srgbClr val="002060"/>
                </a:solidFill>
              </a:rPr>
              <a:t>mg/q8h</a:t>
            </a:r>
            <a:r>
              <a:rPr lang="fa-IR" sz="2000" b="1" dirty="0" smtClean="0">
                <a:solidFill>
                  <a:srgbClr val="002060"/>
                </a:solidFill>
              </a:rPr>
              <a:t>100)</a:t>
            </a:r>
          </a:p>
          <a:p>
            <a:pPr algn="r" rtl="1"/>
            <a:endParaRPr lang="fa-IR" sz="2000" b="1" dirty="0" smtClean="0">
              <a:solidFill>
                <a:srgbClr val="002060"/>
              </a:solidFill>
            </a:endParaRPr>
          </a:p>
          <a:p>
            <a:pPr algn="r" rtl="1"/>
            <a:r>
              <a:rPr lang="fa-IR" sz="3600" b="1" dirty="0" smtClean="0">
                <a:solidFill>
                  <a:srgbClr val="FF0000"/>
                </a:solidFill>
              </a:rPr>
              <a:t>تزریق عضلاني دارو ممنوع است</a:t>
            </a:r>
          </a:p>
          <a:p>
            <a:pPr algn="r" rtl="1"/>
            <a:r>
              <a:rPr lang="fa-IR" sz="2000" b="1" dirty="0" smtClean="0">
                <a:solidFill>
                  <a:srgbClr val="002060"/>
                </a:solidFill>
              </a:rPr>
              <a:t> عوارض نادر دارو آریتمي، برادیکاردی، شوک، آتاكسي، هایپركلسمي و... است. </a:t>
            </a:r>
          </a:p>
          <a:p>
            <a:pPr algn="r" rtl="1"/>
            <a:r>
              <a:rPr lang="fa-IR" sz="2000" b="1" dirty="0" smtClean="0">
                <a:solidFill>
                  <a:srgbClr val="002060"/>
                </a:solidFill>
              </a:rPr>
              <a:t>برخي از كنتراندیکاسيونهای كاربرد فني توئين عبارتند از: سابقه ی ازدیاد حساسيت، بلوک قلبي، برادیکاردی سينوسي.</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pPr algn="r" rtl="1">
              <a:buFont typeface="Wingdings" pitchFamily="2" charset="2"/>
              <a:buChar char="§"/>
            </a:pPr>
            <a:r>
              <a:rPr lang="fa-IR" dirty="0" smtClean="0">
                <a:solidFill>
                  <a:schemeClr val="accent6">
                    <a:lumMod val="75000"/>
                  </a:schemeClr>
                </a:solidFill>
              </a:rPr>
              <a:t>هنگام بروز تشنج اقدامات زیر باید انجام شود:</a:t>
            </a:r>
          </a:p>
          <a:p>
            <a:pPr algn="r" rtl="1">
              <a:buFont typeface="Wingdings" pitchFamily="2" charset="2"/>
              <a:buChar char="§"/>
            </a:pPr>
            <a:r>
              <a:rPr lang="fa-IR" sz="3200" dirty="0" smtClean="0">
                <a:solidFill>
                  <a:srgbClr val="FF0066"/>
                </a:solidFill>
              </a:rPr>
              <a:t>كمک خواستن و اعلام كد احيا</a:t>
            </a:r>
          </a:p>
          <a:p>
            <a:pPr algn="r" rtl="1">
              <a:buFont typeface="Wingdings" pitchFamily="2" charset="2"/>
              <a:buChar char="§"/>
            </a:pPr>
            <a:r>
              <a:rPr lang="fa-IR" dirty="0" smtClean="0">
                <a:solidFill>
                  <a:schemeClr val="accent6">
                    <a:lumMod val="75000"/>
                  </a:schemeClr>
                </a:solidFill>
              </a:rPr>
              <a:t>گذاشتن </a:t>
            </a:r>
            <a:r>
              <a:rPr lang="en-US" dirty="0" smtClean="0">
                <a:solidFill>
                  <a:schemeClr val="accent6">
                    <a:lumMod val="75000"/>
                  </a:schemeClr>
                </a:solidFill>
              </a:rPr>
              <a:t>airway</a:t>
            </a:r>
            <a:r>
              <a:rPr lang="fa-IR" dirty="0" smtClean="0">
                <a:solidFill>
                  <a:schemeClr val="accent6">
                    <a:lumMod val="75000"/>
                  </a:schemeClr>
                </a:solidFill>
              </a:rPr>
              <a:t>و در دسترس بودن ساكشن، ماسک و آمبوبگ</a:t>
            </a:r>
          </a:p>
          <a:p>
            <a:pPr algn="r" rtl="1">
              <a:buFont typeface="Wingdings" pitchFamily="2" charset="2"/>
              <a:buChar char="§"/>
            </a:pPr>
            <a:r>
              <a:rPr lang="fa-IR" dirty="0" smtClean="0">
                <a:solidFill>
                  <a:schemeClr val="accent6">
                    <a:lumMod val="75000"/>
                  </a:schemeClr>
                </a:solidFill>
              </a:rPr>
              <a:t>مراقبت از مادر به منظور جلوگيری از صدمات ناشي از تشنج و خوابانيدن مادر به پهلوی چپ و در تخت حفاظ دار</a:t>
            </a:r>
          </a:p>
          <a:p>
            <a:pPr algn="r" rtl="1">
              <a:buFont typeface="Wingdings" pitchFamily="2" charset="2"/>
              <a:buChar char="§"/>
            </a:pPr>
            <a:r>
              <a:rPr lang="fa-IR" dirty="0" smtClean="0">
                <a:solidFill>
                  <a:schemeClr val="accent6">
                    <a:lumMod val="75000"/>
                  </a:schemeClr>
                </a:solidFill>
              </a:rPr>
              <a:t>اطلاع به متخصص بيهوشي در زمان اولين تشنج</a:t>
            </a:r>
          </a:p>
          <a:p>
            <a:pPr algn="r" rtl="1">
              <a:buFont typeface="Wingdings" pitchFamily="2" charset="2"/>
              <a:buChar char="§"/>
            </a:pPr>
            <a:r>
              <a:rPr lang="fa-IR" dirty="0" smtClean="0">
                <a:solidFill>
                  <a:schemeClr val="accent6">
                    <a:lumMod val="75000"/>
                  </a:schemeClr>
                </a:solidFill>
              </a:rPr>
              <a:t>تجویز اکسیژن به میزان 10-8لیتر در هر دقیقه با درصد اشباع بالای 90% با ماسک دهانی</a:t>
            </a:r>
          </a:p>
          <a:p>
            <a:pPr algn="r" rtl="1">
              <a:buFont typeface="Wingdings" pitchFamily="2" charset="2"/>
              <a:buChar char="§"/>
            </a:pPr>
            <a:r>
              <a:rPr lang="fa-IR" dirty="0" smtClean="0">
                <a:solidFill>
                  <a:schemeClr val="accent6">
                    <a:lumMod val="75000"/>
                  </a:schemeClr>
                </a:solidFill>
              </a:rPr>
              <a:t>استفاده از پالس اكسي متر و مانيتور مداوم ميزان اشباع اكسيژن</a:t>
            </a:r>
          </a:p>
          <a:p>
            <a:pPr algn="r" rtl="1">
              <a:buFont typeface="Wingdings" pitchFamily="2" charset="2"/>
              <a:buChar char="§"/>
            </a:pPr>
            <a:r>
              <a:rPr lang="fa-IR" dirty="0" smtClean="0">
                <a:solidFill>
                  <a:schemeClr val="accent6">
                    <a:lumMod val="75000"/>
                  </a:schemeClr>
                </a:solidFill>
              </a:rPr>
              <a:t>اندازه گیری فشارخون مادر : در صورتی که فشارخون بیشتر یا مساوی 160/110 میلی متر جیوه است درمان دارویی انجام شود </a:t>
            </a:r>
          </a:p>
          <a:p>
            <a:pPr algn="r" rtl="1">
              <a:buFont typeface="Wingdings" pitchFamily="2" charset="2"/>
              <a:buChar char="§"/>
            </a:pPr>
            <a:r>
              <a:rPr lang="fa-IR" dirty="0" smtClean="0">
                <a:solidFill>
                  <a:schemeClr val="accent6">
                    <a:lumMod val="75000"/>
                  </a:schemeClr>
                </a:solidFill>
              </a:rPr>
              <a:t>تزریق سولفات منیزیم : در صورتی که مادر با تشنج مراجعه کرده و سولفات منیزیم دریافت نکرده است درمان دارویی با سولفات منیزیم انجام شود </a:t>
            </a:r>
          </a:p>
          <a:p>
            <a:pPr algn="r" rtl="1">
              <a:buNone/>
            </a:pPr>
            <a:r>
              <a:rPr lang="fa-IR" dirty="0" smtClean="0">
                <a:solidFill>
                  <a:schemeClr val="accent6">
                    <a:lumMod val="75000"/>
                  </a:schemeClr>
                </a:solidFill>
              </a:rPr>
              <a:t>      در صورتی که مادر از قبل تحت درمان بوده سولفات منیزیم وریدی به میزان 2 گرم در ساعت از محلول 20% به آهستگی و در مادران چاق تا 4 گرم(به صورت 2 دوز 2 گرمی)و یا با افزودن 2 گرم به دوز نگهدارنده با رعایت ملاحظات تزریق می شود</a:t>
            </a:r>
          </a:p>
        </p:txBody>
      </p:sp>
      <p:pic>
        <p:nvPicPr>
          <p:cNvPr id="17410" name="Picture 2" descr="C:\Users\saeid\Desktop\G8sU1.jpg"/>
          <p:cNvPicPr>
            <a:picLocks noChangeAspect="1" noChangeArrowheads="1"/>
          </p:cNvPicPr>
          <p:nvPr/>
        </p:nvPicPr>
        <p:blipFill>
          <a:blip r:embed="rId2"/>
          <a:srcRect/>
          <a:stretch>
            <a:fillRect/>
          </a:stretch>
        </p:blipFill>
        <p:spPr bwMode="auto">
          <a:xfrm>
            <a:off x="0" y="1"/>
            <a:ext cx="4343400" cy="2133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b="1" i="1" dirty="0" smtClean="0">
                <a:solidFill>
                  <a:srgbClr val="990033"/>
                </a:solidFill>
              </a:rPr>
              <a:t>در صورت عدم كنترل تشنج ، مشاوره اورژانس با متخصص بيهوشي و نورولوژی انجام شود. تا زمان مشاوره مي توان از داروهای زیر استفاده كرد:</a:t>
            </a:r>
            <a:endParaRPr lang="en-US" sz="2400" b="1" i="1" dirty="0">
              <a:solidFill>
                <a:srgbClr val="990033"/>
              </a:solidFill>
            </a:endParaRPr>
          </a:p>
        </p:txBody>
      </p:sp>
      <p:sp>
        <p:nvSpPr>
          <p:cNvPr id="3" name="Content Placeholder 2"/>
          <p:cNvSpPr>
            <a:spLocks noGrp="1"/>
          </p:cNvSpPr>
          <p:nvPr>
            <p:ph idx="1"/>
          </p:nvPr>
        </p:nvSpPr>
        <p:spPr/>
        <p:txBody>
          <a:bodyPr>
            <a:normAutofit/>
          </a:bodyPr>
          <a:lstStyle/>
          <a:p>
            <a:pPr algn="r" rtl="1"/>
            <a:r>
              <a:rPr lang="fa-IR" sz="4400" b="1" dirty="0" smtClean="0">
                <a:solidFill>
                  <a:srgbClr val="002060"/>
                </a:solidFill>
              </a:rPr>
              <a:t>فني توئين</a:t>
            </a:r>
          </a:p>
          <a:p>
            <a:pPr algn="r" rtl="1"/>
            <a:r>
              <a:rPr lang="fa-IR" sz="4400" b="1" dirty="0" smtClean="0">
                <a:solidFill>
                  <a:srgbClr val="002060"/>
                </a:solidFill>
              </a:rPr>
              <a:t>دیازپام وریدی</a:t>
            </a:r>
          </a:p>
          <a:p>
            <a:pPr algn="r" rtl="1"/>
            <a:r>
              <a:rPr lang="fa-IR" sz="4400" b="1" dirty="0" smtClean="0">
                <a:solidFill>
                  <a:srgbClr val="002060"/>
                </a:solidFill>
              </a:rPr>
              <a:t>لورازپام</a:t>
            </a:r>
          </a:p>
          <a:p>
            <a:pPr algn="r" rtl="1"/>
            <a:r>
              <a:rPr lang="fa-IR" sz="4400" b="1" dirty="0" smtClean="0">
                <a:solidFill>
                  <a:srgbClr val="002060"/>
                </a:solidFill>
              </a:rPr>
              <a:t>میدازولام</a:t>
            </a:r>
          </a:p>
          <a:p>
            <a:pPr algn="r" rtl="1"/>
            <a:r>
              <a:rPr lang="fa-IR" sz="4400" b="1" dirty="0" smtClean="0">
                <a:solidFill>
                  <a:srgbClr val="002060"/>
                </a:solidFill>
              </a:rPr>
              <a:t>سدیم آموباربیتال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620000" cy="3662541"/>
          </a:xfrm>
          <a:prstGeom prst="rect">
            <a:avLst/>
          </a:prstGeom>
          <a:noFill/>
        </p:spPr>
        <p:txBody>
          <a:bodyPr wrap="square" rtlCol="0">
            <a:spAutoFit/>
          </a:bodyPr>
          <a:lstStyle/>
          <a:p>
            <a:pPr algn="r" rtl="1"/>
            <a:r>
              <a:rPr lang="fa-IR" sz="4000" dirty="0" smtClean="0">
                <a:solidFill>
                  <a:srgbClr val="0070C0"/>
                </a:solidFill>
              </a:rPr>
              <a:t>تشخیص اختلالات هیپرتانسیو</a:t>
            </a:r>
            <a:r>
              <a:rPr lang="fa-IR" sz="3200" dirty="0" smtClean="0"/>
              <a:t>:</a:t>
            </a:r>
          </a:p>
          <a:p>
            <a:pPr algn="r" rtl="1"/>
            <a:r>
              <a:rPr lang="fa-IR" sz="3200" dirty="0" smtClean="0"/>
              <a:t>فشار خون در حاملگی وقتی است که فشار خون سیستولی بالای 140 و فشار خون دیاستولی بالای 90 میلی متر جیوه باشد.</a:t>
            </a:r>
          </a:p>
          <a:p>
            <a:pPr algn="r" rtl="1"/>
            <a:r>
              <a:rPr lang="fa-IR" sz="3200" dirty="0" smtClean="0"/>
              <a:t>هیپرتانسیون دلتا نیاز به توجه دارد چون برخی از این زنان میتوانند به سمت پره اکلامپسی و برخی به سمت اکلامپسی و </a:t>
            </a:r>
            <a:r>
              <a:rPr lang="en-US" sz="3200" dirty="0" smtClean="0"/>
              <a:t>HELLP </a:t>
            </a:r>
            <a:r>
              <a:rPr lang="fa-IR" sz="3200" dirty="0" smtClean="0"/>
              <a:t> بروند. </a:t>
            </a:r>
            <a:endParaRPr lang="en-US" sz="3200" dirty="0"/>
          </a:p>
        </p:txBody>
      </p:sp>
    </p:spTree>
    <p:extLst>
      <p:ext uri="{BB962C8B-B14F-4D97-AF65-F5344CB8AC3E}">
        <p14:creationId xmlns:p14="http://schemas.microsoft.com/office/powerpoint/2010/main" val="1149660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b="1" dirty="0" smtClean="0">
                <a:solidFill>
                  <a:srgbClr val="FF0000"/>
                </a:solidFill>
              </a:rPr>
              <a:t>كنترل صدای قلب جنين</a:t>
            </a:r>
            <a:endParaRPr lang="en-US" sz="48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r" rtl="1"/>
            <a:r>
              <a:rPr lang="fa-IR" dirty="0" smtClean="0"/>
              <a:t>بروز برادی كاردی جنين به مدت 5-3 دقيقه یافته ای شایع به هنگام تشنج است. </a:t>
            </a:r>
          </a:p>
          <a:p>
            <a:pPr algn="r" rtl="1"/>
            <a:r>
              <a:rPr lang="fa-IR" dirty="0" smtClean="0"/>
              <a:t>تاكيکاردی جنين و كاهش موقت</a:t>
            </a:r>
            <a:r>
              <a:rPr lang="en-US" dirty="0" smtClean="0"/>
              <a:t>variability</a:t>
            </a:r>
            <a:r>
              <a:rPr lang="fa-IR" dirty="0" smtClean="0"/>
              <a:t> و گاه افت گذرا همراه با بهبود فعاليت تشنجي دیده مي شود. </a:t>
            </a:r>
          </a:p>
          <a:p>
            <a:pPr algn="r" rtl="1"/>
            <a:r>
              <a:rPr lang="fa-IR" dirty="0" smtClean="0"/>
              <a:t>الگوی نامطمئن با افت های راجعه و مکرر برای بيش از 15-10 دقيقه با وجود مداخلات حياتي برای مادر و جنين، مي تواند موید دكولمان مخفي باشد</a:t>
            </a:r>
          </a:p>
          <a:p>
            <a:pPr algn="r" rtl="1"/>
            <a:r>
              <a:rPr lang="fa-IR" dirty="0" smtClean="0"/>
              <a:t>در صورت بروز عدم هوشياری، علائم نورولوژیک موضعي، تشنج پایدار و یا تکرار شونده، تشنج آتيپيک و یا كمای طولاني مدت، انجام مشاوره نورولوژی </a:t>
            </a:r>
            <a:r>
              <a:rPr lang="en-US" dirty="0" smtClean="0"/>
              <a:t>MRI </a:t>
            </a:r>
            <a:r>
              <a:rPr lang="fa-IR" dirty="0" smtClean="0"/>
              <a:t>یا </a:t>
            </a:r>
            <a:r>
              <a:rPr lang="en-US" dirty="0" smtClean="0"/>
              <a:t>CT- Scan</a:t>
            </a:r>
            <a:r>
              <a:rPr lang="fa-IR" dirty="0" smtClean="0"/>
              <a:t> توصيه مي شود.</a:t>
            </a:r>
            <a:endParaRPr lang="en-US" dirty="0"/>
          </a:p>
        </p:txBody>
      </p:sp>
      <p:pic>
        <p:nvPicPr>
          <p:cNvPr id="3074" name="Picture 2" descr="C:\Users\saeid\Desktop\636383327203881996.jpg"/>
          <p:cNvPicPr>
            <a:picLocks noChangeAspect="1" noChangeArrowheads="1"/>
          </p:cNvPicPr>
          <p:nvPr/>
        </p:nvPicPr>
        <p:blipFill>
          <a:blip r:embed="rId2"/>
          <a:srcRect/>
          <a:stretch>
            <a:fillRect/>
          </a:stretch>
        </p:blipFill>
        <p:spPr bwMode="auto">
          <a:xfrm>
            <a:off x="-1" y="0"/>
            <a:ext cx="3657601" cy="1524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solidFill>
                  <a:srgbClr val="FFFF00"/>
                </a:solidFill>
                <a:effectLst>
                  <a:glow rad="101600">
                    <a:srgbClr val="FFC000">
                      <a:alpha val="60000"/>
                    </a:srgbClr>
                  </a:glow>
                  <a:outerShdw blurRad="114300" dist="101600" dir="2700000" algn="tl" rotWithShape="0">
                    <a:srgbClr val="000000">
                      <a:alpha val="40000"/>
                    </a:srgbClr>
                  </a:outerShdw>
                </a:effectLst>
              </a:rPr>
              <a:t>ختم بارداري در پره اكلامپسي شديد- اكلامپسي</a:t>
            </a:r>
            <a:endParaRPr lang="en-US" sz="2800" dirty="0">
              <a:solidFill>
                <a:srgbClr val="FFFF00"/>
              </a:solidFill>
              <a:effectLst>
                <a:glow rad="101600">
                  <a:srgbClr val="FFC000">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r" rtl="1"/>
            <a:r>
              <a:rPr lang="fa-IR" sz="3200" b="1" dirty="0" smtClean="0"/>
              <a:t>اساس درمان در پره اكلامپسي شدید و اكلامپسي، ختم بارداری پس از تثبيت وضعيت </a:t>
            </a:r>
            <a:r>
              <a:rPr lang="en-US" sz="3200" b="1" dirty="0" smtClean="0"/>
              <a:t>(stable)</a:t>
            </a:r>
            <a:r>
              <a:rPr lang="fa-IR" sz="3200" b="1" dirty="0" smtClean="0"/>
              <a:t> و با حداقل تروما به مادر و جنين است. در این مورد با توجه به سن بارداری، وضعيت مادر، جنين و وضعيت سرویکس تصميم گيری ميشود .</a:t>
            </a:r>
          </a:p>
          <a:p>
            <a:pPr algn="r" rtl="1"/>
            <a:r>
              <a:rPr lang="fa-IR" sz="3200" b="1" dirty="0" smtClean="0"/>
              <a:t> منظور از تثبيت وضعيت یعني كاهش فشارخون به ميزان 25% پایه و وجود نتایج آزمایش پلاكت، آنزیم های كبدی و كراتينين است.</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ln w="12700">
                  <a:solidFill>
                    <a:srgbClr val="FF0000"/>
                  </a:solidFill>
                  <a:prstDash val="solid"/>
                </a:ln>
                <a:solidFill>
                  <a:srgbClr val="FF7C80"/>
                </a:solidFill>
                <a:effectLst>
                  <a:outerShdw blurRad="41275" dist="20320" dir="1800000" algn="tl" rotWithShape="0">
                    <a:srgbClr val="000000">
                      <a:alpha val="40000"/>
                    </a:srgbClr>
                  </a:outerShdw>
                </a:effectLst>
              </a:rPr>
              <a:t>ختم بارداري در پره اكلامپسي شديد- اكلامپسي</a:t>
            </a:r>
            <a:endParaRPr lang="en-US" sz="4000" b="1" dirty="0">
              <a:ln w="12700">
                <a:solidFill>
                  <a:srgbClr val="FF0000"/>
                </a:solidFill>
                <a:prstDash val="solid"/>
              </a:ln>
              <a:solidFill>
                <a:srgbClr val="FF7C8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1"/>
            <a:ext cx="8229600" cy="4876800"/>
          </a:xfrm>
        </p:spPr>
        <p:txBody>
          <a:bodyPr>
            <a:normAutofit fontScale="85000" lnSpcReduction="20000"/>
          </a:bodyPr>
          <a:lstStyle/>
          <a:p>
            <a:pPr algn="r" rtl="1">
              <a:buNone/>
            </a:pPr>
            <a:r>
              <a:rPr lang="fa-IR" sz="3500" b="1" dirty="0" smtClean="0">
                <a:solidFill>
                  <a:srgbClr val="99CC00"/>
                </a:solidFill>
                <a:effectLst>
                  <a:outerShdw blurRad="38100" dist="38100" dir="2700000" algn="tl">
                    <a:srgbClr val="000000">
                      <a:alpha val="43137"/>
                    </a:srgbClr>
                  </a:outerShdw>
                </a:effectLst>
              </a:rPr>
              <a:t>روش ختم بارداری بر اساس شرایط زیر تعيين مي شود:</a:t>
            </a:r>
          </a:p>
          <a:p>
            <a:pPr algn="r" rtl="1">
              <a:buNone/>
            </a:pPr>
            <a:r>
              <a:rPr lang="fa-IR" b="1" dirty="0" smtClean="0">
                <a:solidFill>
                  <a:srgbClr val="002060"/>
                </a:solidFill>
              </a:rPr>
              <a:t>الف) در صورت مناسب بودن سرویکس القای زایماني و زایمان واژینال انجام شود</a:t>
            </a:r>
          </a:p>
          <a:p>
            <a:pPr algn="r" rtl="1">
              <a:buNone/>
            </a:pPr>
            <a:r>
              <a:rPr lang="fa-IR" b="1" dirty="0" smtClean="0">
                <a:solidFill>
                  <a:srgbClr val="002060"/>
                </a:solidFill>
              </a:rPr>
              <a:t>ب) در صورت نامناسب بودن سرویکس: استفاده از پروستاگلاندین برای آمادگي سرویکس بلامانع است. توصيه مي شود ختم بارداری در عرض 24 ساعت انجام شود.</a:t>
            </a:r>
          </a:p>
          <a:p>
            <a:pPr algn="r" rtl="1">
              <a:buNone/>
            </a:pPr>
            <a:r>
              <a:rPr lang="fa-IR" b="1" dirty="0" smtClean="0">
                <a:solidFill>
                  <a:srgbClr val="002060"/>
                </a:solidFill>
              </a:rPr>
              <a:t>ج) در موارد اندیکاسيون های مامایي یا بدتر شدن وضعيت مادر ختم بارداری به صورت اورژانس انجام مي شود.</a:t>
            </a:r>
          </a:p>
          <a:p>
            <a:pPr algn="r" rtl="1">
              <a:buNone/>
            </a:pPr>
            <a:r>
              <a:rPr lang="fa-IR" b="1" dirty="0" smtClean="0">
                <a:solidFill>
                  <a:srgbClr val="002060"/>
                </a:solidFill>
              </a:rPr>
              <a:t>د) در صورت نياز به بي حسي در این بيماران استفاده از روش بي حسي اپيدورال ایمن تر است</a:t>
            </a:r>
          </a:p>
          <a:p>
            <a:pPr algn="r" rtl="1">
              <a:buNone/>
            </a:pPr>
            <a:r>
              <a:rPr lang="fa-IR" sz="4200" dirty="0" smtClean="0">
                <a:solidFill>
                  <a:srgbClr val="FF0000"/>
                </a:solidFill>
              </a:rPr>
              <a:t>ه)</a:t>
            </a:r>
            <a:r>
              <a:rPr lang="fa-IR" sz="4200" b="1" dirty="0" smtClean="0">
                <a:solidFill>
                  <a:srgbClr val="FF0000"/>
                </a:solidFill>
              </a:rPr>
              <a:t>تزريق سولفات منيزيوم در حين زايمان نبايد قطع شود</a:t>
            </a:r>
            <a:endParaRPr lang="en-US" sz="42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fa-IR" dirty="0" smtClean="0">
                <a:solidFill>
                  <a:srgbClr val="FFCCFF"/>
                </a:solidFill>
                <a:effectLst>
                  <a:glow rad="101600">
                    <a:srgbClr val="FF3399">
                      <a:alpha val="60000"/>
                    </a:srgbClr>
                  </a:glow>
                  <a:outerShdw blurRad="114300" dist="101600" dir="2700000" algn="tl" rotWithShape="0">
                    <a:srgbClr val="000000">
                      <a:alpha val="40000"/>
                    </a:srgbClr>
                  </a:outerShdw>
                </a:effectLst>
              </a:rPr>
              <a:t>مراقبت پس از زایمان</a:t>
            </a:r>
            <a:endParaRPr lang="en-US" dirty="0">
              <a:solidFill>
                <a:srgbClr val="FFCCFF"/>
              </a:solidFill>
              <a:effectLst>
                <a:glow rad="101600">
                  <a:srgbClr val="FF3399">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a:xfrm>
            <a:off x="457200" y="990600"/>
            <a:ext cx="8229600" cy="4525963"/>
          </a:xfrm>
        </p:spPr>
        <p:txBody>
          <a:bodyPr>
            <a:normAutofit/>
          </a:bodyPr>
          <a:lstStyle/>
          <a:p>
            <a:pPr algn="r" rtl="1">
              <a:buNone/>
            </a:pPr>
            <a:r>
              <a:rPr lang="fa-IR" sz="2400" b="1" dirty="0" smtClean="0">
                <a:solidFill>
                  <a:schemeClr val="accent5">
                    <a:lumMod val="25000"/>
                  </a:schemeClr>
                </a:solidFill>
              </a:rPr>
              <a:t>نكته: بيشترین احتمال وقوع اكلامپسي پس از زایمان در 48 ساعت اول آن است.</a:t>
            </a:r>
          </a:p>
          <a:p>
            <a:pPr algn="r" rtl="1">
              <a:buNone/>
            </a:pPr>
            <a:r>
              <a:rPr lang="fa-IR" sz="2400" b="1" dirty="0" smtClean="0">
                <a:solidFill>
                  <a:schemeClr val="accent5">
                    <a:lumMod val="25000"/>
                  </a:schemeClr>
                </a:solidFill>
              </a:rPr>
              <a:t>الف) كنترل فشارخون: فشارخون حداقل 4بار در روز اندازه گيری شود. در صورتي كه فشارخون بالاتر از 150/100 ميلي متر جيوه است و مادر قبلا فشارخون مزمن داشته است، درمان دارویي مطابق رژیم دارویي قبل از بارداری ادامه یابد. در صورتي كه مادر قبلا مبتلا به فشارخون مزمن نبوده است، یک </a:t>
            </a:r>
            <a:r>
              <a:rPr lang="en-US" sz="2400" b="1" dirty="0" smtClean="0">
                <a:solidFill>
                  <a:schemeClr val="accent5">
                    <a:lumMod val="25000"/>
                  </a:schemeClr>
                </a:solidFill>
              </a:rPr>
              <a:t>B</a:t>
            </a:r>
            <a:r>
              <a:rPr lang="fa-IR" sz="2400" b="1" dirty="0" smtClean="0">
                <a:solidFill>
                  <a:schemeClr val="accent5">
                    <a:lumMod val="25000"/>
                  </a:schemeClr>
                </a:solidFill>
              </a:rPr>
              <a:t> بلوكر خوراكي (مانند لابتالول خوراكي ) یک كلسيم بلاكر (مانند نيفدیپين خوراكي نه زیر زباني) و احتمالا یک دیورتيک تيازیدی تجویز مي شود. لازم است در هر بار كنترل فشارخون از مادر در مورد سردرد و درد اپيگاستر سوال شود.</a:t>
            </a:r>
          </a:p>
          <a:p>
            <a:pPr algn="r" rtl="1">
              <a:buNone/>
            </a:pPr>
            <a:r>
              <a:rPr lang="fa-IR" sz="2400" b="1" dirty="0" smtClean="0">
                <a:solidFill>
                  <a:schemeClr val="accent5">
                    <a:lumMod val="25000"/>
                  </a:schemeClr>
                </a:solidFill>
              </a:rPr>
              <a:t>ب) كنترل</a:t>
            </a:r>
            <a:r>
              <a:rPr lang="en-US" sz="2400" b="1" dirty="0" smtClean="0">
                <a:solidFill>
                  <a:schemeClr val="accent5">
                    <a:lumMod val="25000"/>
                  </a:schemeClr>
                </a:solidFill>
              </a:rPr>
              <a:t>Intake/Output </a:t>
            </a:r>
            <a:r>
              <a:rPr lang="fa-IR" sz="2400" b="1" dirty="0" smtClean="0">
                <a:solidFill>
                  <a:schemeClr val="accent5">
                    <a:lumMod val="25000"/>
                  </a:schemeClr>
                </a:solidFill>
              </a:rPr>
              <a:t>:حداقل تا 24 ساعت پس از زایمان ادامه یابد</a:t>
            </a:r>
          </a:p>
          <a:p>
            <a:pPr algn="r" rtl="1">
              <a:buNone/>
            </a:pPr>
            <a:endParaRPr lang="en-US" sz="2400" b="1" dirty="0">
              <a:solidFill>
                <a:schemeClr val="accent5">
                  <a:lumMod val="2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CCFF"/>
                </a:solidFill>
                <a:effectLst>
                  <a:glow rad="101600">
                    <a:srgbClr val="FF3399">
                      <a:alpha val="60000"/>
                    </a:srgbClr>
                  </a:glow>
                  <a:outerShdw blurRad="114300" dist="101600" dir="2700000" algn="tl" rotWithShape="0">
                    <a:srgbClr val="000000">
                      <a:alpha val="40000"/>
                    </a:srgbClr>
                  </a:outerShdw>
                </a:effectLst>
              </a:rPr>
              <a:t>مراقبت پس از زایمان</a:t>
            </a:r>
            <a:endParaRPr lang="en-US" dirty="0">
              <a:solidFill>
                <a:srgbClr val="FFCCFF"/>
              </a:solidFill>
              <a:effectLst>
                <a:glow rad="101600">
                  <a:srgbClr val="FF3399">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r" rtl="1"/>
            <a:r>
              <a:rPr lang="fa-IR" sz="4000" b="1" dirty="0" smtClean="0">
                <a:solidFill>
                  <a:srgbClr val="002060"/>
                </a:solidFill>
              </a:rPr>
              <a:t>ج) تزریق سولفات منيزیوم:بایستي تا 24 ساعت پس از زایمان ادامه یابد. در صورت بروز تشنج پس از زایمان، تزریق سولفات منيزیم باید تا 24 ساعت پس از آخرین تشنج ادامه یابد</a:t>
            </a:r>
          </a:p>
          <a:p>
            <a:pPr algn="r" rtl="1"/>
            <a:r>
              <a:rPr lang="fa-IR" sz="4000" b="1" dirty="0" smtClean="0">
                <a:solidFill>
                  <a:srgbClr val="002060"/>
                </a:solidFill>
              </a:rPr>
              <a:t>د) ارزیابي خطر ترمبوآمبولي بر اساس پروتکل انجام شود</a:t>
            </a:r>
          </a:p>
          <a:p>
            <a:pPr algn="r" rtl="1"/>
            <a:endParaRPr lang="en-US" sz="4000" b="1" dirty="0">
              <a:solidFill>
                <a:srgbClr val="002060"/>
              </a:solidFill>
            </a:endParaRPr>
          </a:p>
        </p:txBody>
      </p:sp>
      <p:pic>
        <p:nvPicPr>
          <p:cNvPr id="6146" name="Picture 2" descr="C:\Users\saeid\Desktop\TH_1373777577_720adb89e5.jpg"/>
          <p:cNvPicPr>
            <a:picLocks noChangeAspect="1" noChangeArrowheads="1"/>
          </p:cNvPicPr>
          <p:nvPr/>
        </p:nvPicPr>
        <p:blipFill>
          <a:blip r:embed="rId2"/>
          <a:srcRect/>
          <a:stretch>
            <a:fillRect/>
          </a:stretch>
        </p:blipFill>
        <p:spPr bwMode="auto">
          <a:xfrm>
            <a:off x="304800" y="304800"/>
            <a:ext cx="2095500" cy="1143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CCFF"/>
                </a:solidFill>
                <a:effectLst>
                  <a:glow rad="101600">
                    <a:srgbClr val="FF3399">
                      <a:alpha val="60000"/>
                    </a:srgbClr>
                  </a:glow>
                  <a:outerShdw blurRad="114300" dist="101600" dir="2700000" algn="tl" rotWithShape="0">
                    <a:srgbClr val="000000">
                      <a:alpha val="40000"/>
                    </a:srgbClr>
                  </a:outerShdw>
                </a:effectLst>
              </a:rPr>
              <a:t>در چه مواردی سولفات تا48 ساعت باید ادامه یابد؟</a:t>
            </a:r>
            <a:endParaRPr lang="en-US" dirty="0">
              <a:solidFill>
                <a:srgbClr val="FFCCFF"/>
              </a:solidFill>
              <a:effectLst>
                <a:glow rad="101600">
                  <a:srgbClr val="FF3399">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r" rtl="1"/>
            <a:r>
              <a:rPr lang="fa-IR" sz="4000" b="1" dirty="0" smtClean="0">
                <a:solidFill>
                  <a:srgbClr val="002060"/>
                </a:solidFill>
              </a:rPr>
              <a:t>اكلامپسي</a:t>
            </a:r>
          </a:p>
          <a:p>
            <a:pPr algn="r" rtl="1"/>
            <a:r>
              <a:rPr lang="fa-IR" sz="4000" b="1" dirty="0" smtClean="0">
                <a:solidFill>
                  <a:srgbClr val="002060"/>
                </a:solidFill>
              </a:rPr>
              <a:t> پره اكلامپسي شدید درسه ماهه دوم بارداری، </a:t>
            </a:r>
          </a:p>
          <a:p>
            <a:pPr algn="r" rtl="1"/>
            <a:r>
              <a:rPr lang="fa-IR" sz="4000" b="1" dirty="0" smtClean="0">
                <a:solidFill>
                  <a:srgbClr val="002060"/>
                </a:solidFill>
              </a:rPr>
              <a:t>تداوم علائم پره اكلامپسي شدید</a:t>
            </a:r>
          </a:p>
          <a:p>
            <a:pPr algn="r" rtl="1"/>
            <a:r>
              <a:rPr lang="fa-IR" sz="4000" b="1" dirty="0" smtClean="0">
                <a:solidFill>
                  <a:srgbClr val="002060"/>
                </a:solidFill>
              </a:rPr>
              <a:t> سندرم</a:t>
            </a:r>
            <a:r>
              <a:rPr lang="en-US" sz="4000" b="1" dirty="0" smtClean="0">
                <a:solidFill>
                  <a:srgbClr val="002060"/>
                </a:solidFill>
              </a:rPr>
              <a:t>HELLP</a:t>
            </a:r>
            <a:endParaRPr lang="fa-IR" sz="4000" b="1" dirty="0" smtClean="0">
              <a:solidFill>
                <a:srgbClr val="002060"/>
              </a:solidFill>
            </a:endParaRPr>
          </a:p>
          <a:p>
            <a:pPr algn="r" rtl="1"/>
            <a:endParaRPr lang="fa-IR" sz="4000" b="1" dirty="0" smtClean="0">
              <a:solidFill>
                <a:srgbClr val="002060"/>
              </a:solidFill>
            </a:endParaRPr>
          </a:p>
          <a:p>
            <a:pPr algn="r" rtl="1">
              <a:buNone/>
            </a:pPr>
            <a:endParaRPr lang="en-US" sz="4000" b="1" dirty="0">
              <a:solidFill>
                <a:srgbClr val="002060"/>
              </a:solidFill>
            </a:endParaRPr>
          </a:p>
        </p:txBody>
      </p:sp>
      <p:pic>
        <p:nvPicPr>
          <p:cNvPr id="4098" name="Picture 2" descr="C:\Users\saeid\Desktop\business_6-300x258.png"/>
          <p:cNvPicPr>
            <a:picLocks noChangeAspect="1" noChangeArrowheads="1"/>
          </p:cNvPicPr>
          <p:nvPr/>
        </p:nvPicPr>
        <p:blipFill>
          <a:blip r:embed="rId2"/>
          <a:srcRect/>
          <a:stretch>
            <a:fillRect/>
          </a:stretch>
        </p:blipFill>
        <p:spPr bwMode="auto">
          <a:xfrm>
            <a:off x="264928" y="3853434"/>
            <a:ext cx="3316472" cy="285216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CCFF"/>
                </a:solidFill>
                <a:effectLst>
                  <a:glow rad="101600">
                    <a:srgbClr val="FF3399">
                      <a:alpha val="60000"/>
                    </a:srgbClr>
                  </a:glow>
                  <a:outerShdw blurRad="114300" dist="101600" dir="2700000" algn="tl" rotWithShape="0">
                    <a:srgbClr val="000000">
                      <a:alpha val="40000"/>
                    </a:srgbClr>
                  </a:outerShdw>
                </a:effectLst>
              </a:rPr>
              <a:t>مراقبت پس از زایمان</a:t>
            </a:r>
            <a:endParaRPr lang="en-US" dirty="0">
              <a:solidFill>
                <a:srgbClr val="FFCCFF"/>
              </a:solidFill>
              <a:effectLst>
                <a:glow rad="101600">
                  <a:srgbClr val="FF3399">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r" rtl="1"/>
            <a:r>
              <a:rPr lang="fa-IR" b="1" dirty="0" smtClean="0">
                <a:solidFill>
                  <a:schemeClr val="accent6">
                    <a:lumMod val="75000"/>
                  </a:schemeClr>
                </a:solidFill>
              </a:rPr>
              <a:t>ميزان پلاكت، ترانس آميناز و كراتينين در72-48 ساعت پس از زایمان اندازه گيری شود. در صورت طبيعي بودن نتایج نياز به تکرار آزمایش نيست.</a:t>
            </a:r>
          </a:p>
          <a:p>
            <a:pPr algn="r" rtl="1"/>
            <a:r>
              <a:rPr lang="fa-IR" b="1" dirty="0" smtClean="0">
                <a:solidFill>
                  <a:schemeClr val="accent6">
                    <a:lumMod val="75000"/>
                  </a:schemeClr>
                </a:solidFill>
              </a:rPr>
              <a:t>اگر مادر پس از زايمان دچار ادم حاد ريه، آنوري، فشارخون مقاوم به درمان، تشنج مكرر</a:t>
            </a:r>
            <a:r>
              <a:rPr lang="en-US" b="1" dirty="0" smtClean="0">
                <a:solidFill>
                  <a:schemeClr val="accent6">
                    <a:lumMod val="75000"/>
                  </a:schemeClr>
                </a:solidFill>
              </a:rPr>
              <a:t>End Organ Damage</a:t>
            </a:r>
            <a:r>
              <a:rPr lang="fa-IR" b="1" dirty="0" smtClean="0">
                <a:solidFill>
                  <a:schemeClr val="accent6">
                    <a:lumMod val="75000"/>
                  </a:schemeClr>
                </a:solidFill>
              </a:rPr>
              <a:t> و</a:t>
            </a:r>
            <a:r>
              <a:rPr lang="en-US" b="1" dirty="0" smtClean="0">
                <a:solidFill>
                  <a:schemeClr val="accent6">
                    <a:lumMod val="75000"/>
                  </a:schemeClr>
                </a:solidFill>
              </a:rPr>
              <a:t>TTP</a:t>
            </a:r>
            <a:r>
              <a:rPr lang="fa-IR" b="1" dirty="0" smtClean="0">
                <a:solidFill>
                  <a:schemeClr val="accent6">
                    <a:lumMod val="75000"/>
                  </a:schemeClr>
                </a:solidFill>
              </a:rPr>
              <a:t> شد، بايستي به</a:t>
            </a:r>
            <a:r>
              <a:rPr lang="en-US" b="1" dirty="0" smtClean="0">
                <a:solidFill>
                  <a:schemeClr val="accent6">
                    <a:lumMod val="75000"/>
                  </a:schemeClr>
                </a:solidFill>
              </a:rPr>
              <a:t>ICU </a:t>
            </a:r>
            <a:r>
              <a:rPr lang="fa-IR" b="1" dirty="0" smtClean="0">
                <a:solidFill>
                  <a:schemeClr val="accent6">
                    <a:lumMod val="75000"/>
                  </a:schemeClr>
                </a:solidFill>
              </a:rPr>
              <a:t> منتقل شود</a:t>
            </a:r>
          </a:p>
          <a:p>
            <a:pPr algn="r" rtl="1"/>
            <a:endParaRPr lang="en-US" b="1" dirty="0">
              <a:solidFill>
                <a:schemeClr val="accent6">
                  <a:lumMod val="7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rgbClr val="FF0066"/>
                </a:solidFill>
                <a:effectLst>
                  <a:glow rad="101600">
                    <a:srgbClr val="99CCFF">
                      <a:alpha val="60000"/>
                    </a:srgbClr>
                  </a:glow>
                </a:effectLst>
              </a:rPr>
              <a:t>HELLP</a:t>
            </a:r>
            <a:endParaRPr lang="en-US" sz="4800" b="1" i="1" dirty="0">
              <a:solidFill>
                <a:srgbClr val="FF0066"/>
              </a:solidFill>
              <a:effectLst>
                <a:glow rad="101600">
                  <a:srgbClr val="99CCFF">
                    <a:alpha val="60000"/>
                  </a:srgbClr>
                </a:glow>
              </a:effectLst>
            </a:endParaRPr>
          </a:p>
        </p:txBody>
      </p:sp>
      <p:sp>
        <p:nvSpPr>
          <p:cNvPr id="3" name="Content Placeholder 2"/>
          <p:cNvSpPr>
            <a:spLocks noGrp="1"/>
          </p:cNvSpPr>
          <p:nvPr>
            <p:ph idx="1"/>
          </p:nvPr>
        </p:nvSpPr>
        <p:spPr/>
        <p:txBody>
          <a:bodyPr/>
          <a:lstStyle/>
          <a:p>
            <a:pPr algn="r" rtl="1">
              <a:buNone/>
            </a:pPr>
            <a:r>
              <a:rPr lang="fa-IR" b="1" dirty="0" smtClean="0">
                <a:solidFill>
                  <a:schemeClr val="accent6">
                    <a:lumMod val="75000"/>
                  </a:schemeClr>
                </a:solidFill>
              </a:rPr>
              <a:t>این سندرم شامل هموليز، اختلال در آزمایش های كبدی و ترومبوسيتوپني است. معياری های آزمایشگاهي ضروری جهت تشخيص </a:t>
            </a:r>
            <a:r>
              <a:rPr lang="en-US" b="1" dirty="0" smtClean="0">
                <a:solidFill>
                  <a:schemeClr val="accent6">
                    <a:lumMod val="75000"/>
                  </a:schemeClr>
                </a:solidFill>
              </a:rPr>
              <a:t>HELLP</a:t>
            </a:r>
            <a:r>
              <a:rPr lang="fa-IR" b="1" dirty="0" smtClean="0">
                <a:solidFill>
                  <a:schemeClr val="accent6">
                    <a:lumMod val="75000"/>
                  </a:schemeClr>
                </a:solidFill>
              </a:rPr>
              <a:t>عبارتند از:</a:t>
            </a:r>
          </a:p>
          <a:p>
            <a:pPr algn="r" rtl="1"/>
            <a:r>
              <a:rPr lang="fa-IR" b="1" dirty="0" smtClean="0">
                <a:solidFill>
                  <a:schemeClr val="accent6">
                    <a:lumMod val="75000"/>
                  </a:schemeClr>
                </a:solidFill>
              </a:rPr>
              <a:t>آنمي هموليتيک ميکروآنژیوپاتيک (شيستوسيت كمتر از1%)</a:t>
            </a:r>
          </a:p>
          <a:p>
            <a:pPr algn="r" rtl="1"/>
            <a:r>
              <a:rPr lang="fa-IR" b="1" dirty="0" smtClean="0">
                <a:solidFill>
                  <a:schemeClr val="accent6">
                    <a:lumMod val="75000"/>
                  </a:schemeClr>
                </a:solidFill>
              </a:rPr>
              <a:t>پلاكت كمتر از 100 هزار</a:t>
            </a:r>
          </a:p>
          <a:p>
            <a:pPr algn="r" rtl="1"/>
            <a:r>
              <a:rPr lang="en-US" b="1" dirty="0" smtClean="0">
                <a:solidFill>
                  <a:schemeClr val="accent6">
                    <a:lumMod val="75000"/>
                  </a:schemeClr>
                </a:solidFill>
              </a:rPr>
              <a:t>AST </a:t>
            </a:r>
            <a:r>
              <a:rPr lang="fa-IR" b="1" dirty="0" smtClean="0">
                <a:solidFill>
                  <a:schemeClr val="accent6">
                    <a:lumMod val="75000"/>
                  </a:schemeClr>
                </a:solidFill>
              </a:rPr>
              <a:t>بيشتر و مساوی 70</a:t>
            </a:r>
          </a:p>
          <a:p>
            <a:pPr algn="r" rtl="1"/>
            <a:r>
              <a:rPr lang="en-US" b="1" dirty="0" smtClean="0">
                <a:solidFill>
                  <a:schemeClr val="accent6">
                    <a:lumMod val="75000"/>
                  </a:schemeClr>
                </a:solidFill>
              </a:rPr>
              <a:t>BIL TOTAL</a:t>
            </a:r>
            <a:r>
              <a:rPr lang="fa-IR" b="1" dirty="0" smtClean="0">
                <a:solidFill>
                  <a:schemeClr val="accent6">
                    <a:lumMod val="75000"/>
                  </a:schemeClr>
                </a:solidFill>
              </a:rPr>
              <a:t>بیشتر ومساوی0.2</a:t>
            </a:r>
          </a:p>
          <a:p>
            <a:pPr algn="r" rtl="1"/>
            <a:endParaRPr lang="fa-IR" b="1" dirty="0" smtClean="0">
              <a:solidFill>
                <a:schemeClr val="accent6">
                  <a:lumMod val="75000"/>
                </a:schemeClr>
              </a:solidFill>
            </a:endParaRPr>
          </a:p>
          <a:p>
            <a:pPr algn="r" rtl="1">
              <a:buNone/>
            </a:pPr>
            <a:endParaRPr lang="en-US" b="1" dirty="0">
              <a:solidFill>
                <a:schemeClr val="accent6">
                  <a:lumMod val="7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r>
              <a:rPr lang="en-US" sz="4000" b="1" i="1" dirty="0" smtClean="0">
                <a:solidFill>
                  <a:srgbClr val="FF0000"/>
                </a:solidFill>
                <a:effectLst>
                  <a:glow rad="101600">
                    <a:srgbClr val="FFFF00">
                      <a:alpha val="60000"/>
                    </a:srgbClr>
                  </a:glow>
                </a:effectLst>
              </a:rPr>
              <a:t>HELLP</a:t>
            </a: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p:txBody>
          <a:bodyPr>
            <a:normAutofit fontScale="70000" lnSpcReduction="20000"/>
          </a:bodyPr>
          <a:lstStyle/>
          <a:p>
            <a:pPr algn="r" rtl="1">
              <a:buNone/>
            </a:pPr>
            <a:r>
              <a:rPr lang="fa-IR" b="1" dirty="0" smtClean="0">
                <a:solidFill>
                  <a:schemeClr val="accent6">
                    <a:lumMod val="75000"/>
                  </a:schemeClr>
                </a:solidFill>
              </a:rPr>
              <a:t>مادر باید حداقل </a:t>
            </a:r>
            <a:r>
              <a:rPr lang="en-US" b="1" dirty="0" smtClean="0">
                <a:solidFill>
                  <a:schemeClr val="accent6">
                    <a:lumMod val="75000"/>
                  </a:schemeClr>
                </a:solidFill>
              </a:rPr>
              <a:t>38</a:t>
            </a:r>
            <a:r>
              <a:rPr lang="fa-IR" b="1" dirty="0" smtClean="0">
                <a:solidFill>
                  <a:schemeClr val="accent6">
                    <a:lumMod val="75000"/>
                  </a:schemeClr>
                </a:solidFill>
              </a:rPr>
              <a:t> تا </a:t>
            </a:r>
            <a:r>
              <a:rPr lang="en-US" b="1" dirty="0" smtClean="0">
                <a:solidFill>
                  <a:schemeClr val="accent6">
                    <a:lumMod val="75000"/>
                  </a:schemeClr>
                </a:solidFill>
              </a:rPr>
              <a:t>72</a:t>
            </a:r>
            <a:r>
              <a:rPr lang="fa-IR" b="1" dirty="0" smtClean="0">
                <a:solidFill>
                  <a:schemeClr val="accent6">
                    <a:lumMod val="75000"/>
                  </a:schemeClr>
                </a:solidFill>
              </a:rPr>
              <a:t>ساعت پس از پايان تزريق سولفات</a:t>
            </a:r>
            <a:r>
              <a:rPr lang="en-US" b="1" dirty="0" smtClean="0">
                <a:solidFill>
                  <a:schemeClr val="accent6">
                    <a:lumMod val="75000"/>
                  </a:schemeClr>
                </a:solidFill>
              </a:rPr>
              <a:t> </a:t>
            </a:r>
            <a:r>
              <a:rPr lang="fa-IR" b="1" dirty="0" smtClean="0">
                <a:solidFill>
                  <a:schemeClr val="accent6">
                    <a:lumMod val="75000"/>
                  </a:schemeClr>
                </a:solidFill>
              </a:rPr>
              <a:t>منيزيوم، در بيمارستان تحت نظر باشد و در صورت داشتن شرایط زیر ترخيص و </a:t>
            </a:r>
            <a:r>
              <a:rPr lang="en-US" b="1" dirty="0" smtClean="0">
                <a:solidFill>
                  <a:schemeClr val="accent6">
                    <a:lumMod val="75000"/>
                  </a:schemeClr>
                </a:solidFill>
              </a:rPr>
              <a:t>3</a:t>
            </a:r>
            <a:r>
              <a:rPr lang="fa-IR" b="1" dirty="0" smtClean="0">
                <a:solidFill>
                  <a:schemeClr val="accent6">
                    <a:lumMod val="75000"/>
                  </a:schemeClr>
                </a:solidFill>
              </a:rPr>
              <a:t> روز بعد پيگيری شود</a:t>
            </a:r>
            <a:endParaRPr lang="en-US" b="1" dirty="0" smtClean="0">
              <a:solidFill>
                <a:schemeClr val="accent6">
                  <a:lumMod val="75000"/>
                </a:schemeClr>
              </a:solidFill>
            </a:endParaRPr>
          </a:p>
          <a:p>
            <a:pPr algn="r" rtl="1"/>
            <a:r>
              <a:rPr lang="fa-IR" b="1" dirty="0" smtClean="0">
                <a:solidFill>
                  <a:schemeClr val="accent6">
                    <a:lumMod val="75000"/>
                  </a:schemeClr>
                </a:solidFill>
              </a:rPr>
              <a:t>پس از كنترل فشارخون </a:t>
            </a:r>
            <a:r>
              <a:rPr lang="en-US" b="1" dirty="0" smtClean="0">
                <a:solidFill>
                  <a:schemeClr val="accent6">
                    <a:lumMod val="75000"/>
                  </a:schemeClr>
                </a:solidFill>
              </a:rPr>
              <a:t>)</a:t>
            </a:r>
            <a:r>
              <a:rPr lang="fa-IR" b="1" dirty="0" smtClean="0">
                <a:solidFill>
                  <a:schemeClr val="accent6">
                    <a:lumMod val="75000"/>
                  </a:schemeClr>
                </a:solidFill>
              </a:rPr>
              <a:t>هر </a:t>
            </a:r>
            <a:r>
              <a:rPr lang="en-US" b="1" dirty="0" smtClean="0">
                <a:solidFill>
                  <a:schemeClr val="accent6">
                    <a:lumMod val="75000"/>
                  </a:schemeClr>
                </a:solidFill>
              </a:rPr>
              <a:t>6</a:t>
            </a:r>
            <a:r>
              <a:rPr lang="fa-IR" b="1" dirty="0" smtClean="0">
                <a:solidFill>
                  <a:schemeClr val="accent6">
                    <a:lumMod val="75000"/>
                  </a:schemeClr>
                </a:solidFill>
              </a:rPr>
              <a:t> ساعت تا ترخيص</a:t>
            </a:r>
            <a:r>
              <a:rPr lang="en-US" b="1" dirty="0" smtClean="0">
                <a:solidFill>
                  <a:schemeClr val="accent6">
                    <a:lumMod val="75000"/>
                  </a:schemeClr>
                </a:solidFill>
              </a:rPr>
              <a:t>(</a:t>
            </a:r>
            <a:r>
              <a:rPr lang="fa-IR" b="1" dirty="0" smtClean="0">
                <a:solidFill>
                  <a:schemeClr val="accent6">
                    <a:lumMod val="75000"/>
                  </a:schemeClr>
                </a:solidFill>
              </a:rPr>
              <a:t> در صورتي كه فشارخون بالای</a:t>
            </a:r>
            <a:r>
              <a:rPr lang="en-US" b="1" dirty="0" smtClean="0">
                <a:solidFill>
                  <a:schemeClr val="accent6">
                    <a:lumMod val="75000"/>
                  </a:schemeClr>
                </a:solidFill>
              </a:rPr>
              <a:t>150/100 </a:t>
            </a:r>
            <a:r>
              <a:rPr lang="fa-IR" b="1" dirty="0" smtClean="0">
                <a:solidFill>
                  <a:schemeClr val="accent6">
                    <a:lumMod val="75000"/>
                  </a:schemeClr>
                </a:solidFill>
              </a:rPr>
              <a:t>ميلي متر جيوه بود از داروهای كاهنده فشارخون استفاده شود.</a:t>
            </a:r>
          </a:p>
          <a:p>
            <a:pPr algn="r" rtl="1"/>
            <a:r>
              <a:rPr lang="fa-IR" b="1" dirty="0" smtClean="0">
                <a:solidFill>
                  <a:schemeClr val="accent6">
                    <a:lumMod val="75000"/>
                  </a:schemeClr>
                </a:solidFill>
              </a:rPr>
              <a:t>علائم پره اكلامپسي شدید، آنزیم های كبدی و كليوی رو به بهبود و حال عمومي مادر خوب باشد</a:t>
            </a:r>
          </a:p>
          <a:p>
            <a:pPr algn="r" rtl="1"/>
            <a:r>
              <a:rPr lang="fa-IR" b="1" dirty="0" smtClean="0">
                <a:solidFill>
                  <a:schemeClr val="accent6">
                    <a:lumMod val="75000"/>
                  </a:schemeClr>
                </a:solidFill>
              </a:rPr>
              <a:t>اگر مادر با داروهاي كاهنده فشارخون مرخص شده است بايد تا 10 روز (روزانه ) فشارخون كنترل شود.</a:t>
            </a:r>
          </a:p>
          <a:p>
            <a:pPr algn="r" rtl="1"/>
            <a:r>
              <a:rPr lang="fa-IR" b="1" dirty="0" smtClean="0">
                <a:solidFill>
                  <a:schemeClr val="accent6">
                    <a:lumMod val="75000"/>
                  </a:schemeClr>
                </a:solidFill>
              </a:rPr>
              <a:t>در صورت تداوم فشارخون بالا و يا پروتئينوري پس از 6 هفته، مادر به متخصص داخلي، قلب و يا نفرولوژي ارجاع شود</a:t>
            </a:r>
          </a:p>
          <a:p>
            <a:pPr algn="r" rtl="1"/>
            <a:r>
              <a:rPr lang="fa-IR" b="1" dirty="0" smtClean="0">
                <a:solidFill>
                  <a:schemeClr val="accent6">
                    <a:lumMod val="75000"/>
                  </a:schemeClr>
                </a:solidFill>
              </a:rPr>
              <a:t>به مادر آموزش داده شود تا در صورت بروز درد قفسه سينه، سر درد، اختلال بينايي و درد اپيگاستر به پزشك متخصص مراجعه كند</a:t>
            </a:r>
            <a:endParaRPr lang="en-US" b="1" dirty="0">
              <a:solidFill>
                <a:schemeClr val="accent6">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eid\Desktop\hearthealthygif.gif"/>
          <p:cNvPicPr>
            <a:picLocks noChangeAspect="1" noChangeArrowheads="1" noCrop="1"/>
          </p:cNvPicPr>
          <p:nvPr/>
        </p:nvPicPr>
        <p:blipFill>
          <a:blip r:embed="rId2"/>
          <a:srcRect/>
          <a:stretch>
            <a:fillRect/>
          </a:stretch>
        </p:blipFill>
        <p:spPr bwMode="auto">
          <a:xfrm>
            <a:off x="228600" y="4246299"/>
            <a:ext cx="2667000" cy="2423160"/>
          </a:xfrm>
          <a:prstGeom prst="rect">
            <a:avLst/>
          </a:prstGeom>
          <a:noFill/>
        </p:spPr>
      </p:pic>
      <p:sp>
        <p:nvSpPr>
          <p:cNvPr id="2" name="Title 1"/>
          <p:cNvSpPr>
            <a:spLocks noGrp="1"/>
          </p:cNvSpPr>
          <p:nvPr>
            <p:ph type="title"/>
          </p:nvPr>
        </p:nvSpPr>
        <p:spPr/>
        <p:txBody>
          <a:bodyPr/>
          <a:lstStyle/>
          <a:p>
            <a:r>
              <a:rPr lang="fa-IR" sz="6600" b="1" dirty="0" smtClean="0">
                <a:ln w="18415" cmpd="sng">
                  <a:solidFill>
                    <a:srgbClr val="FFFFFF"/>
                  </a:solidFill>
                  <a:prstDash val="solid"/>
                </a:ln>
                <a:solidFill>
                  <a:srgbClr val="990033"/>
                </a:solidFill>
                <a:effectLst>
                  <a:glow rad="101600">
                    <a:srgbClr val="660033">
                      <a:alpha val="60000"/>
                    </a:srgbClr>
                  </a:glow>
                </a:effectLst>
              </a:rPr>
              <a:t>پیشگیری</a:t>
            </a:r>
            <a:endParaRPr lang="en-US" sz="6600" b="1" dirty="0">
              <a:ln w="18415" cmpd="sng">
                <a:solidFill>
                  <a:srgbClr val="FFFFFF"/>
                </a:solidFill>
                <a:prstDash val="solid"/>
              </a:ln>
              <a:solidFill>
                <a:srgbClr val="990033"/>
              </a:solidFill>
              <a:effectLst>
                <a:glow rad="101600">
                  <a:srgbClr val="660033">
                    <a:alpha val="60000"/>
                  </a:srgbClr>
                </a:glow>
              </a:effectLst>
            </a:endParaRPr>
          </a:p>
        </p:txBody>
      </p:sp>
      <p:sp>
        <p:nvSpPr>
          <p:cNvPr id="3" name="Content Placeholder 2"/>
          <p:cNvSpPr>
            <a:spLocks noGrp="1"/>
          </p:cNvSpPr>
          <p:nvPr>
            <p:ph idx="1"/>
          </p:nvPr>
        </p:nvSpPr>
        <p:spPr>
          <a:xfrm>
            <a:off x="1981200" y="1600200"/>
            <a:ext cx="6858000" cy="4525963"/>
          </a:xfrm>
        </p:spPr>
        <p:txBody>
          <a:bodyPr/>
          <a:lstStyle/>
          <a:p>
            <a:pPr algn="r" rtl="1"/>
            <a:r>
              <a:rPr lang="fa-IR" sz="2400" b="1" dirty="0" smtClean="0">
                <a:solidFill>
                  <a:schemeClr val="accent5">
                    <a:lumMod val="25000"/>
                  </a:schemeClr>
                </a:solidFill>
              </a:rPr>
              <a:t>تغذیه (کم نمک ،مکملهای کلسیم،مکملهای روغن ماهی)</a:t>
            </a:r>
          </a:p>
          <a:p>
            <a:pPr algn="r" rtl="1"/>
            <a:r>
              <a:rPr lang="fa-IR" sz="2400" b="1" dirty="0" smtClean="0">
                <a:solidFill>
                  <a:schemeClr val="accent5">
                    <a:lumMod val="25000"/>
                  </a:schemeClr>
                </a:solidFill>
              </a:rPr>
              <a:t>فعالیت(فعالیت فیزیک،ورزشهای کششی)</a:t>
            </a:r>
          </a:p>
          <a:p>
            <a:pPr algn="r" rtl="1"/>
            <a:r>
              <a:rPr lang="fa-IR" sz="2400" b="1" dirty="0" smtClean="0">
                <a:solidFill>
                  <a:schemeClr val="accent5">
                    <a:lumMod val="25000"/>
                  </a:schemeClr>
                </a:solidFill>
              </a:rPr>
              <a:t>داروهای قلبی عروق(دیورتیک،آنتی هیپرتانسیو)</a:t>
            </a:r>
          </a:p>
          <a:p>
            <a:pPr algn="r" rtl="1"/>
            <a:r>
              <a:rPr lang="fa-IR" sz="2400" b="1" dirty="0" smtClean="0">
                <a:solidFill>
                  <a:schemeClr val="accent5">
                    <a:lumMod val="25000"/>
                  </a:schemeClr>
                </a:solidFill>
              </a:rPr>
              <a:t>آنتی اکسیدانها(ویتامین </a:t>
            </a:r>
            <a:r>
              <a:rPr lang="en-US" sz="2400" b="1" dirty="0" smtClean="0">
                <a:solidFill>
                  <a:schemeClr val="accent5">
                    <a:lumMod val="25000"/>
                  </a:schemeClr>
                </a:solidFill>
              </a:rPr>
              <a:t>C E D</a:t>
            </a:r>
            <a:r>
              <a:rPr lang="fa-IR" sz="2400" b="1" dirty="0" smtClean="0">
                <a:solidFill>
                  <a:schemeClr val="accent5">
                    <a:lumMod val="25000"/>
                  </a:schemeClr>
                </a:solidFill>
              </a:rPr>
              <a:t>)</a:t>
            </a:r>
          </a:p>
          <a:p>
            <a:pPr algn="r" rtl="1"/>
            <a:r>
              <a:rPr lang="fa-IR" sz="2400" b="1" dirty="0" smtClean="0">
                <a:solidFill>
                  <a:schemeClr val="accent5">
                    <a:lumMod val="25000"/>
                  </a:schemeClr>
                </a:solidFill>
              </a:rPr>
              <a:t>داروهای ضد ترومبوز(آسپرین ،دی پیریدامول،هپارین و...)</a:t>
            </a:r>
            <a:endParaRPr lang="en-US" sz="2400" b="1" dirty="0">
              <a:solidFill>
                <a:schemeClr val="accent5">
                  <a:lumMod val="25000"/>
                </a:schemeClr>
              </a:solidFill>
            </a:endParaRPr>
          </a:p>
        </p:txBody>
      </p:sp>
      <p:pic>
        <p:nvPicPr>
          <p:cNvPr id="1026" name="Picture 2" descr="C:\Users\saeid\Desktop\working-together-cutout.png"/>
          <p:cNvPicPr>
            <a:picLocks noChangeAspect="1" noChangeArrowheads="1"/>
          </p:cNvPicPr>
          <p:nvPr/>
        </p:nvPicPr>
        <p:blipFill>
          <a:blip r:embed="rId3" cstate="print"/>
          <a:srcRect/>
          <a:stretch>
            <a:fillRect/>
          </a:stretch>
        </p:blipFill>
        <p:spPr bwMode="auto">
          <a:xfrm>
            <a:off x="6324600" y="4191000"/>
            <a:ext cx="2590800" cy="2362200"/>
          </a:xfrm>
          <a:prstGeom prst="rect">
            <a:avLst/>
          </a:prstGeom>
          <a:noFill/>
        </p:spPr>
      </p:pic>
      <p:pic>
        <p:nvPicPr>
          <p:cNvPr id="2051" name="Picture 3" descr="C:\Users\saeid\Desktop\n00157252-b.jpg"/>
          <p:cNvPicPr>
            <a:picLocks noChangeAspect="1" noChangeArrowheads="1"/>
          </p:cNvPicPr>
          <p:nvPr/>
        </p:nvPicPr>
        <p:blipFill>
          <a:blip r:embed="rId4"/>
          <a:srcRect/>
          <a:stretch>
            <a:fillRect/>
          </a:stretch>
        </p:blipFill>
        <p:spPr bwMode="auto">
          <a:xfrm>
            <a:off x="152400" y="152400"/>
            <a:ext cx="2578821" cy="236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pPr algn="r"/>
            <a:r>
              <a:rPr lang="fa-IR" sz="4800" b="1" dirty="0" smtClean="0">
                <a:solidFill>
                  <a:srgbClr val="CC0066"/>
                </a:solidFill>
                <a:effectLst>
                  <a:glow rad="101600">
                    <a:srgbClr val="FFFFCC">
                      <a:alpha val="60000"/>
                    </a:srgbClr>
                  </a:glow>
                </a:effectLst>
                <a:cs typeface="B Nasim" pitchFamily="2" charset="-78"/>
              </a:rPr>
              <a:t>فشارخون بارداري</a:t>
            </a:r>
            <a:endParaRPr lang="en-US" sz="4800" b="1" dirty="0">
              <a:solidFill>
                <a:srgbClr val="CC0066"/>
              </a:solidFill>
              <a:effectLst>
                <a:glow rad="101600">
                  <a:srgbClr val="FFFFCC">
                    <a:alpha val="60000"/>
                  </a:srgbClr>
                </a:glow>
              </a:effectLst>
              <a:cs typeface="B Nasim" pitchFamily="2" charset="-78"/>
            </a:endParaRPr>
          </a:p>
        </p:txBody>
      </p:sp>
      <p:sp>
        <p:nvSpPr>
          <p:cNvPr id="3" name="Content Placeholder 2"/>
          <p:cNvSpPr>
            <a:spLocks noGrp="1"/>
          </p:cNvSpPr>
          <p:nvPr>
            <p:ph idx="1"/>
          </p:nvPr>
        </p:nvSpPr>
        <p:spPr>
          <a:xfrm>
            <a:off x="457200" y="2103437"/>
            <a:ext cx="8229600" cy="4525963"/>
          </a:xfrm>
        </p:spPr>
        <p:txBody>
          <a:bodyPr>
            <a:normAutofit/>
          </a:bodyPr>
          <a:lstStyle/>
          <a:p>
            <a:pPr algn="r" rtl="1">
              <a:buNone/>
            </a:pPr>
            <a:r>
              <a:rPr lang="fa-IR" sz="4400" b="1" dirty="0" smtClean="0">
                <a:solidFill>
                  <a:srgbClr val="990033"/>
                </a:solidFill>
                <a:cs typeface="B Badr" pitchFamily="2" charset="-78"/>
              </a:rPr>
              <a:t>: فشارخون سيستوليک مساوی یا بيشتر از 140و یا دیاستول مساوی یا بيشتر از 90 كه برای اولين بار بعد از هفته 20 بارداری بروز مي كند. بدون پروتيئنوری و علائم پره اكلامپسي است و در عرض 12هفته پس از زایمان به حد نرمال باز مي گردد.</a:t>
            </a:r>
          </a:p>
        </p:txBody>
      </p:sp>
      <p:pic>
        <p:nvPicPr>
          <p:cNvPr id="1026" name="Picture 2" descr="C:\Users\shabestari\Desktop\6648f45035a47efdafeee4d3f3f056e4_L.jpg"/>
          <p:cNvPicPr>
            <a:picLocks noChangeAspect="1" noChangeArrowheads="1"/>
          </p:cNvPicPr>
          <p:nvPr/>
        </p:nvPicPr>
        <p:blipFill>
          <a:blip r:embed="rId2"/>
          <a:srcRect/>
          <a:stretch>
            <a:fillRect/>
          </a:stretch>
        </p:blipFill>
        <p:spPr bwMode="auto">
          <a:xfrm>
            <a:off x="0" y="0"/>
            <a:ext cx="3349516" cy="204496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a-IR" sz="6000" b="1" dirty="0" smtClean="0">
                <a:solidFill>
                  <a:srgbClr val="FFFF00"/>
                </a:solidFill>
                <a:effectLst>
                  <a:glow rad="101600">
                    <a:srgbClr val="FF0066">
                      <a:alpha val="60000"/>
                    </a:srgbClr>
                  </a:glow>
                </a:effectLst>
                <a:cs typeface="B Arash" pitchFamily="2" charset="-78"/>
              </a:rPr>
              <a:t/>
            </a:r>
            <a:br>
              <a:rPr lang="fa-IR" sz="6000" b="1" dirty="0" smtClean="0">
                <a:solidFill>
                  <a:srgbClr val="FFFF00"/>
                </a:solidFill>
                <a:effectLst>
                  <a:glow rad="101600">
                    <a:srgbClr val="FF0066">
                      <a:alpha val="60000"/>
                    </a:srgbClr>
                  </a:glow>
                </a:effectLst>
                <a:cs typeface="B Arash" pitchFamily="2" charset="-78"/>
              </a:rPr>
            </a:br>
            <a:r>
              <a:rPr lang="fa-IR" sz="6000" b="1" dirty="0" smtClean="0">
                <a:solidFill>
                  <a:srgbClr val="FFFF00"/>
                </a:solidFill>
                <a:effectLst>
                  <a:glow rad="101600">
                    <a:srgbClr val="FF0066">
                      <a:alpha val="60000"/>
                    </a:srgbClr>
                  </a:glow>
                </a:effectLst>
                <a:cs typeface="B Arash" pitchFamily="2" charset="-78"/>
              </a:rPr>
              <a:t/>
            </a:r>
            <a:br>
              <a:rPr lang="fa-IR" sz="6000" b="1" dirty="0" smtClean="0">
                <a:solidFill>
                  <a:srgbClr val="FFFF00"/>
                </a:solidFill>
                <a:effectLst>
                  <a:glow rad="101600">
                    <a:srgbClr val="FF0066">
                      <a:alpha val="60000"/>
                    </a:srgbClr>
                  </a:glow>
                </a:effectLst>
                <a:cs typeface="B Arash" pitchFamily="2" charset="-78"/>
              </a:rPr>
            </a:br>
            <a:r>
              <a:rPr lang="fa-IR" sz="6000" b="1" dirty="0" smtClean="0">
                <a:solidFill>
                  <a:srgbClr val="FFFF00"/>
                </a:solidFill>
                <a:effectLst>
                  <a:glow rad="101600">
                    <a:srgbClr val="FF0066">
                      <a:alpha val="60000"/>
                    </a:srgbClr>
                  </a:glow>
                </a:effectLst>
                <a:cs typeface="B Arash" pitchFamily="2" charset="-78"/>
              </a:rPr>
              <a:t> اکلامپسی</a:t>
            </a:r>
            <a:br>
              <a:rPr lang="fa-IR" sz="6000" b="1" dirty="0" smtClean="0">
                <a:solidFill>
                  <a:srgbClr val="FFFF00"/>
                </a:solidFill>
                <a:effectLst>
                  <a:glow rad="101600">
                    <a:srgbClr val="FF0066">
                      <a:alpha val="60000"/>
                    </a:srgbClr>
                  </a:glow>
                </a:effectLst>
                <a:cs typeface="B Arash" pitchFamily="2" charset="-78"/>
              </a:rPr>
            </a:br>
            <a:r>
              <a:rPr lang="fa-IR" sz="6000" b="1" dirty="0" smtClean="0">
                <a:solidFill>
                  <a:srgbClr val="FFFF00"/>
                </a:solidFill>
                <a:effectLst>
                  <a:glow rad="101600">
                    <a:srgbClr val="FF0066">
                      <a:alpha val="60000"/>
                    </a:srgbClr>
                  </a:glow>
                </a:effectLst>
                <a:cs typeface="B Arash" pitchFamily="2" charset="-78"/>
              </a:rPr>
              <a:t/>
            </a:r>
            <a:br>
              <a:rPr lang="fa-IR" sz="6000" b="1" dirty="0" smtClean="0">
                <a:solidFill>
                  <a:srgbClr val="FFFF00"/>
                </a:solidFill>
                <a:effectLst>
                  <a:glow rad="101600">
                    <a:srgbClr val="FF0066">
                      <a:alpha val="60000"/>
                    </a:srgbClr>
                  </a:glow>
                </a:effectLst>
                <a:cs typeface="B Arash" pitchFamily="2" charset="-78"/>
              </a:rPr>
            </a:br>
            <a:endParaRPr lang="en-US" sz="6000" b="1" dirty="0">
              <a:solidFill>
                <a:srgbClr val="FFFF00"/>
              </a:solidFill>
              <a:effectLst>
                <a:glow rad="101600">
                  <a:srgbClr val="FF0066">
                    <a:alpha val="60000"/>
                  </a:srgbClr>
                </a:glow>
              </a:effectLst>
              <a:cs typeface="B Arash" pitchFamily="2" charset="-78"/>
            </a:endParaRPr>
          </a:p>
        </p:txBody>
      </p:sp>
      <p:sp>
        <p:nvSpPr>
          <p:cNvPr id="3" name="Content Placeholder 2"/>
          <p:cNvSpPr>
            <a:spLocks noGrp="1"/>
          </p:cNvSpPr>
          <p:nvPr>
            <p:ph idx="1"/>
          </p:nvPr>
        </p:nvSpPr>
        <p:spPr>
          <a:xfrm>
            <a:off x="4724400" y="1066800"/>
            <a:ext cx="4114800" cy="4525963"/>
          </a:xfrm>
        </p:spPr>
        <p:txBody>
          <a:bodyPr/>
          <a:lstStyle/>
          <a:p>
            <a:pPr algn="r" rtl="1">
              <a:buNone/>
            </a:pPr>
            <a:r>
              <a:rPr lang="fa-IR" sz="4800" b="1" dirty="0" smtClean="0">
                <a:solidFill>
                  <a:srgbClr val="7030A0"/>
                </a:solidFill>
                <a:cs typeface="B Farnaz" pitchFamily="2" charset="-78"/>
              </a:rPr>
              <a:t>شروع </a:t>
            </a:r>
            <a:r>
              <a:rPr lang="fa-IR" sz="8000" b="1" dirty="0" smtClean="0">
                <a:solidFill>
                  <a:srgbClr val="FF0000"/>
                </a:solidFill>
                <a:cs typeface="B Farnaz" pitchFamily="2" charset="-78"/>
              </a:rPr>
              <a:t>تشنج </a:t>
            </a:r>
            <a:r>
              <a:rPr lang="fa-IR" sz="4800" b="1" dirty="0" smtClean="0">
                <a:solidFill>
                  <a:srgbClr val="7030A0"/>
                </a:solidFill>
                <a:cs typeface="B Farnaz" pitchFamily="2" charset="-78"/>
              </a:rPr>
              <a:t>در زنان مبتلا به پره اکلامپسی که در انان نمیتوان تشنج را به علل دیگر نسبت داد</a:t>
            </a:r>
            <a:endParaRPr lang="en-US" sz="4800" b="1" dirty="0">
              <a:solidFill>
                <a:srgbClr val="7030A0"/>
              </a:solidFill>
              <a:cs typeface="B Farnaz" pitchFamily="2" charset="-78"/>
            </a:endParaRPr>
          </a:p>
        </p:txBody>
      </p:sp>
      <p:pic>
        <p:nvPicPr>
          <p:cNvPr id="5" name="Picture 2" descr="C:\Users\saeid\Desktop\chunked_24.png"/>
          <p:cNvPicPr>
            <a:picLocks noChangeAspect="1" noChangeArrowheads="1"/>
          </p:cNvPicPr>
          <p:nvPr/>
        </p:nvPicPr>
        <p:blipFill>
          <a:blip r:embed="rId2"/>
          <a:stretch>
            <a:fillRect/>
          </a:stretch>
        </p:blipFill>
        <p:spPr bwMode="auto">
          <a:xfrm>
            <a:off x="212736" y="2133600"/>
            <a:ext cx="4511112" cy="3733800"/>
          </a:xfrm>
          <a:prstGeom prst="rect">
            <a:avLst/>
          </a:prstGeom>
          <a:noFill/>
          <a:ln w="9525">
            <a:noFill/>
            <a:miter lim="800000"/>
            <a:headEnd/>
            <a:tailEnd/>
          </a:ln>
          <a:effectLst/>
        </p:spPr>
      </p:pic>
    </p:spTree>
    <p:extLst>
      <p:ext uri="{BB962C8B-B14F-4D97-AF65-F5344CB8AC3E}">
        <p14:creationId xmlns:p14="http://schemas.microsoft.com/office/powerpoint/2010/main" val="1586732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eid\Desktop\prognosis-and-complications-of-eclampsia-8-638.jpg"/>
          <p:cNvPicPr>
            <a:picLocks noGrp="1" noChangeAspect="1" noChangeArrowheads="1"/>
          </p:cNvPicPr>
          <p:nvPr>
            <p:ph idx="1"/>
          </p:nvPr>
        </p:nvPicPr>
        <p:blipFill>
          <a:blip r:embed="rId2"/>
          <a:srcRect/>
          <a:stretch>
            <a:fillRect/>
          </a:stretch>
        </p:blipFill>
        <p:spPr bwMode="auto">
          <a:xfrm>
            <a:off x="1295400" y="838200"/>
            <a:ext cx="6698601" cy="5029200"/>
          </a:xfrm>
          <a:prstGeom prst="rect">
            <a:avLst/>
          </a:prstGeom>
          <a:noFill/>
        </p:spPr>
      </p:pic>
    </p:spTree>
    <p:extLst>
      <p:ext uri="{BB962C8B-B14F-4D97-AF65-F5344CB8AC3E}">
        <p14:creationId xmlns:p14="http://schemas.microsoft.com/office/powerpoint/2010/main" val="3949004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eid\Desktop\chunked_24.png"/>
          <p:cNvPicPr>
            <a:picLocks noChangeAspect="1" noChangeArrowheads="1"/>
          </p:cNvPicPr>
          <p:nvPr/>
        </p:nvPicPr>
        <p:blipFill>
          <a:blip r:embed="rId2"/>
          <a:stretch>
            <a:fillRect/>
          </a:stretch>
        </p:blipFill>
        <p:spPr bwMode="auto">
          <a:xfrm>
            <a:off x="381000" y="152400"/>
            <a:ext cx="4267200" cy="1590976"/>
          </a:xfrm>
          <a:prstGeom prst="rect">
            <a:avLst/>
          </a:prstGeom>
          <a:ln>
            <a:noFill/>
          </a:ln>
          <a:effectLst>
            <a:softEdge rad="112500"/>
          </a:effectLst>
        </p:spPr>
      </p:pic>
      <p:sp>
        <p:nvSpPr>
          <p:cNvPr id="2" name="Title 1"/>
          <p:cNvSpPr>
            <a:spLocks noGrp="1"/>
          </p:cNvSpPr>
          <p:nvPr>
            <p:ph type="title"/>
          </p:nvPr>
        </p:nvSpPr>
        <p:spPr>
          <a:xfrm>
            <a:off x="228600" y="304800"/>
            <a:ext cx="8229600" cy="1143000"/>
          </a:xfrm>
        </p:spPr>
        <p:txBody>
          <a:bodyPr/>
          <a:lstStyle/>
          <a:p>
            <a:pPr algn="r" rtl="1"/>
            <a:r>
              <a:rPr lang="fa-IR" sz="7200" b="1" i="1" dirty="0" smtClean="0">
                <a:solidFill>
                  <a:schemeClr val="accent6">
                    <a:lumMod val="75000"/>
                  </a:schemeClr>
                </a:solidFill>
                <a:cs typeface="B Farnaz" pitchFamily="2" charset="-78"/>
              </a:rPr>
              <a:t>اکلامپسی</a:t>
            </a:r>
            <a:endParaRPr lang="en-US" sz="7200" b="1" i="1" dirty="0">
              <a:solidFill>
                <a:schemeClr val="accent6">
                  <a:lumMod val="75000"/>
                </a:schemeClr>
              </a:solidFill>
              <a:cs typeface="B Farnaz" pitchFamily="2" charset="-78"/>
            </a:endParaRPr>
          </a:p>
        </p:txBody>
      </p:sp>
      <p:sp>
        <p:nvSpPr>
          <p:cNvPr id="3" name="Content Placeholder 2"/>
          <p:cNvSpPr>
            <a:spLocks noGrp="1"/>
          </p:cNvSpPr>
          <p:nvPr>
            <p:ph idx="1"/>
          </p:nvPr>
        </p:nvSpPr>
        <p:spPr>
          <a:xfrm>
            <a:off x="457200" y="1600201"/>
            <a:ext cx="8229600" cy="403859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buClr>
                <a:srgbClr val="92D050"/>
              </a:buClr>
              <a:buSzPct val="122000"/>
              <a:buFont typeface="Wingdings" pitchFamily="2" charset="2"/>
              <a:buChar char="ü"/>
            </a:pP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تشنجها از نوع ژنرالیزه هستند وممکن است قبل ،همزمان ویا بعداز لیبر پدیدار شوند</a:t>
            </a:r>
          </a:p>
          <a:p>
            <a:pPr algn="r" rtl="1">
              <a:buClr>
                <a:srgbClr val="92D050"/>
              </a:buClr>
              <a:buSzPct val="122000"/>
              <a:buFont typeface="Wingdings" pitchFamily="2" charset="2"/>
              <a:buChar char="ü"/>
            </a:pP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در10% از زنان </a:t>
            </a:r>
            <a:r>
              <a:rPr lang="fa-IR"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48</a:t>
            </a: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ساعت بعداز زایمان رخ </a:t>
            </a: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میدهند</a:t>
            </a:r>
            <a:endPar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endParaRPr>
          </a:p>
          <a:p>
            <a:pPr algn="r" rtl="1">
              <a:buClr>
                <a:srgbClr val="92D050"/>
              </a:buClr>
              <a:buSzPct val="122000"/>
              <a:buFont typeface="Wingdings" pitchFamily="2" charset="2"/>
              <a:buChar char="ü"/>
            </a:pP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با مراقبتهای کافی پره ناتال </a:t>
            </a: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تاحدودی</a:t>
            </a: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 قابل پیشگیری است</a:t>
            </a:r>
          </a:p>
          <a:p>
            <a:pPr algn="r" rtl="1">
              <a:buClr>
                <a:srgbClr val="92D050"/>
              </a:buClr>
              <a:buSzPct val="122000"/>
              <a:buFont typeface="Wingdings" pitchFamily="2" charset="2"/>
              <a:buChar char="ü"/>
            </a:pP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rPr>
              <a:t>میزان بروز یک در 2000زایمان است</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rm" pitchFamily="2" charset="-78"/>
            </a:endParaRPr>
          </a:p>
        </p:txBody>
      </p:sp>
    </p:spTree>
    <p:extLst>
      <p:ext uri="{BB962C8B-B14F-4D97-AF65-F5344CB8AC3E}">
        <p14:creationId xmlns:p14="http://schemas.microsoft.com/office/powerpoint/2010/main" val="2813069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27111">
            <a:off x="37794" y="674631"/>
            <a:ext cx="8229600" cy="1143000"/>
          </a:xfrm>
        </p:spPr>
        <p:txBody>
          <a:bodyPr/>
          <a:lstStyle/>
          <a:p>
            <a:r>
              <a:rPr lang="fa-IR" sz="5400" b="1" dirty="0" smtClean="0">
                <a:solidFill>
                  <a:srgbClr val="FFFF00"/>
                </a:solidFill>
                <a:effectLst>
                  <a:glow rad="101600">
                    <a:srgbClr val="FF6600">
                      <a:alpha val="60000"/>
                    </a:srgbClr>
                  </a:glow>
                  <a:outerShdw blurRad="38100" dist="38100" dir="2700000" algn="tl">
                    <a:srgbClr val="000000">
                      <a:alpha val="43137"/>
                    </a:srgbClr>
                  </a:outerShdw>
                </a:effectLst>
                <a:cs typeface="Sina" pitchFamily="2" charset="-78"/>
              </a:rPr>
              <a:t>عوارض مادری </a:t>
            </a:r>
            <a:endParaRPr lang="en-US" sz="5400" b="1" dirty="0">
              <a:solidFill>
                <a:srgbClr val="FFFF00"/>
              </a:solidFill>
              <a:effectLst>
                <a:glow rad="101600">
                  <a:srgbClr val="FF6600">
                    <a:alpha val="60000"/>
                  </a:srgbClr>
                </a:glow>
                <a:outerShdw blurRad="38100" dist="38100" dir="2700000" algn="tl">
                  <a:srgbClr val="000000">
                    <a:alpha val="43137"/>
                  </a:srgbClr>
                </a:outerShdw>
              </a:effectLst>
              <a:cs typeface="Sina" pitchFamily="2" charset="-78"/>
            </a:endParaRPr>
          </a:p>
        </p:txBody>
      </p:sp>
      <p:sp>
        <p:nvSpPr>
          <p:cNvPr id="3" name="Content Placeholder 2"/>
          <p:cNvSpPr>
            <a:spLocks noGrp="1"/>
          </p:cNvSpPr>
          <p:nvPr>
            <p:ph idx="1"/>
          </p:nvPr>
        </p:nvSpPr>
        <p:spPr>
          <a:xfrm rot="431614">
            <a:off x="441554" y="723651"/>
            <a:ext cx="8229600" cy="5135563"/>
          </a:xfrm>
        </p:spPr>
        <p:txBody>
          <a:bodyPr/>
          <a:lstStyle/>
          <a:p>
            <a:pPr algn="r" rtl="1"/>
            <a:r>
              <a:rPr lang="fa-IR" sz="2800" b="1" i="1" dirty="0" smtClean="0">
                <a:solidFill>
                  <a:srgbClr val="660033"/>
                </a:solidFill>
                <a:effectLst>
                  <a:outerShdw blurRad="38100" dist="38100" dir="2700000" algn="tl">
                    <a:srgbClr val="000000">
                      <a:alpha val="43137"/>
                    </a:srgbClr>
                  </a:outerShdw>
                </a:effectLst>
                <a:cs typeface="B Kourosh" pitchFamily="2" charset="-78"/>
              </a:rPr>
              <a:t>دکولمان10%</a:t>
            </a:r>
          </a:p>
          <a:p>
            <a:pPr algn="r" rtl="1"/>
            <a:r>
              <a:rPr lang="fa-IR" sz="2800" b="1" i="1" dirty="0" smtClean="0">
                <a:solidFill>
                  <a:srgbClr val="660033"/>
                </a:solidFill>
                <a:effectLst>
                  <a:outerShdw blurRad="38100" dist="38100" dir="2700000" algn="tl">
                    <a:srgbClr val="000000">
                      <a:alpha val="43137"/>
                    </a:srgbClr>
                  </a:outerShdw>
                </a:effectLst>
                <a:cs typeface="B Kourosh" pitchFamily="2" charset="-78"/>
              </a:rPr>
              <a:t>نقایص عصبی 7%</a:t>
            </a:r>
          </a:p>
          <a:p>
            <a:pPr algn="r" rtl="1"/>
            <a:r>
              <a:rPr lang="fa-IR" sz="2800" b="1" i="1" dirty="0" smtClean="0">
                <a:solidFill>
                  <a:srgbClr val="660033"/>
                </a:solidFill>
                <a:effectLst>
                  <a:outerShdw blurRad="38100" dist="38100" dir="2700000" algn="tl">
                    <a:srgbClr val="000000">
                      <a:alpha val="43137"/>
                    </a:srgbClr>
                  </a:outerShdw>
                </a:effectLst>
                <a:cs typeface="B Kourosh" pitchFamily="2" charset="-78"/>
              </a:rPr>
              <a:t>پنومونی آسپیراتیو7%</a:t>
            </a:r>
          </a:p>
          <a:p>
            <a:pPr algn="r" rtl="1"/>
            <a:r>
              <a:rPr lang="fa-IR" sz="2800" b="1" i="1" dirty="0" smtClean="0">
                <a:solidFill>
                  <a:srgbClr val="660033"/>
                </a:solidFill>
                <a:effectLst>
                  <a:outerShdw blurRad="38100" dist="38100" dir="2700000" algn="tl">
                    <a:srgbClr val="000000">
                      <a:alpha val="43137"/>
                    </a:srgbClr>
                  </a:outerShdw>
                </a:effectLst>
                <a:cs typeface="B Kourosh" pitchFamily="2" charset="-78"/>
              </a:rPr>
              <a:t>ادم ریوی 5%</a:t>
            </a:r>
          </a:p>
          <a:p>
            <a:pPr algn="r" rtl="1"/>
            <a:r>
              <a:rPr lang="fa-IR" sz="2800" b="1" i="1" dirty="0" smtClean="0">
                <a:solidFill>
                  <a:srgbClr val="660033"/>
                </a:solidFill>
                <a:effectLst>
                  <a:outerShdw blurRad="38100" dist="38100" dir="2700000" algn="tl">
                    <a:srgbClr val="000000">
                      <a:alpha val="43137"/>
                    </a:srgbClr>
                  </a:outerShdw>
                </a:effectLst>
                <a:cs typeface="B Kourosh" pitchFamily="2" charset="-78"/>
              </a:rPr>
              <a:t>ایس</a:t>
            </a:r>
            <a:r>
              <a:rPr lang="fa-IR" sz="2800" b="1" i="1" dirty="0">
                <a:solidFill>
                  <a:srgbClr val="660033"/>
                </a:solidFill>
                <a:effectLst>
                  <a:outerShdw blurRad="38100" dist="38100" dir="2700000" algn="tl">
                    <a:srgbClr val="000000">
                      <a:alpha val="43137"/>
                    </a:srgbClr>
                  </a:outerShdw>
                </a:effectLst>
                <a:cs typeface="B Kourosh" pitchFamily="2" charset="-78"/>
              </a:rPr>
              <a:t>ت</a:t>
            </a:r>
            <a:r>
              <a:rPr lang="fa-IR" sz="2800" b="1" i="1" dirty="0" smtClean="0">
                <a:solidFill>
                  <a:srgbClr val="660033"/>
                </a:solidFill>
                <a:effectLst>
                  <a:outerShdw blurRad="38100" dist="38100" dir="2700000" algn="tl">
                    <a:srgbClr val="000000">
                      <a:alpha val="43137"/>
                    </a:srgbClr>
                  </a:outerShdw>
                </a:effectLst>
                <a:cs typeface="B Kourosh" pitchFamily="2" charset="-78"/>
              </a:rPr>
              <a:t> قلبی تنفسی 4%</a:t>
            </a:r>
          </a:p>
        </p:txBody>
      </p:sp>
      <p:pic>
        <p:nvPicPr>
          <p:cNvPr id="2050" name="Picture 2" descr="C:\Users\saeid\Desktop\r4t4.jpg"/>
          <p:cNvPicPr>
            <a:picLocks noChangeAspect="1" noChangeArrowheads="1"/>
          </p:cNvPicPr>
          <p:nvPr/>
        </p:nvPicPr>
        <p:blipFill>
          <a:blip r:embed="rId2"/>
          <a:srcRect/>
          <a:stretch>
            <a:fillRect/>
          </a:stretch>
        </p:blipFill>
        <p:spPr bwMode="auto">
          <a:xfrm rot="20928726">
            <a:off x="3195090" y="1835965"/>
            <a:ext cx="2603068" cy="2556585"/>
          </a:xfrm>
          <a:prstGeom prst="roundRect">
            <a:avLst>
              <a:gd name="adj" fmla="val 2385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rot="20037394">
            <a:off x="326169" y="2375289"/>
            <a:ext cx="2514081" cy="3108543"/>
          </a:xfrm>
          <a:prstGeom prst="rect">
            <a:avLst/>
          </a:prstGeom>
          <a:noFill/>
        </p:spPr>
        <p:txBody>
          <a:bodyPr wrap="square" rtlCol="0">
            <a:spAutoFit/>
          </a:bodyPr>
          <a:lstStyle/>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نارسایی حاد کلیه 4%</a:t>
            </a:r>
          </a:p>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یرقان ومشکلات کبدی</a:t>
            </a:r>
          </a:p>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خونریزی</a:t>
            </a:r>
          </a:p>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زایمان قبل از موعد</a:t>
            </a:r>
          </a:p>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کما</a:t>
            </a:r>
          </a:p>
          <a:p>
            <a:pPr algn="r" rtl="1">
              <a:buFont typeface="Arial" pitchFamily="34" charset="0"/>
              <a:buChar char="•"/>
            </a:pPr>
            <a:r>
              <a:rPr lang="fa-IR" sz="2800" b="1" i="1" dirty="0" smtClean="0">
                <a:solidFill>
                  <a:srgbClr val="660033"/>
                </a:solidFill>
                <a:effectLst>
                  <a:outerShdw blurRad="38100" dist="38100" dir="2700000" algn="tl">
                    <a:srgbClr val="000000">
                      <a:alpha val="43137"/>
                    </a:srgbClr>
                  </a:outerShdw>
                </a:effectLst>
                <a:cs typeface="B Kourosh" pitchFamily="2" charset="-78"/>
              </a:rPr>
              <a:t> مرگ1%</a:t>
            </a:r>
            <a:endParaRPr lang="en-US" sz="2800" b="1" i="1" dirty="0" smtClean="0">
              <a:solidFill>
                <a:srgbClr val="660033"/>
              </a:solidFill>
              <a:effectLst>
                <a:outerShdw blurRad="38100" dist="38100" dir="2700000" algn="tl">
                  <a:srgbClr val="000000">
                    <a:alpha val="43137"/>
                  </a:srgbClr>
                </a:outerShdw>
              </a:effectLst>
              <a:cs typeface="B Kourosh" pitchFamily="2" charset="-78"/>
            </a:endParaRPr>
          </a:p>
          <a:p>
            <a:pPr>
              <a:buFont typeface="Arial" pitchFamily="34" charset="0"/>
              <a:buChar char="•"/>
            </a:pPr>
            <a:endParaRPr lang="en-US" sz="2800" dirty="0"/>
          </a:p>
        </p:txBody>
      </p:sp>
    </p:spTree>
    <p:extLst>
      <p:ext uri="{BB962C8B-B14F-4D97-AF65-F5344CB8AC3E}">
        <p14:creationId xmlns:p14="http://schemas.microsoft.com/office/powerpoint/2010/main" val="2432737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b="1" dirty="0" err="1" smtClean="0">
                <a:effectLst>
                  <a:outerShdw blurRad="38100" dist="38100" dir="2700000" algn="tl">
                    <a:srgbClr val="000000">
                      <a:alpha val="43137"/>
                    </a:srgbClr>
                  </a:outerShdw>
                </a:effectLst>
              </a:rPr>
              <a:t>Eclampsia</a:t>
            </a:r>
            <a:r>
              <a:rPr lang="en-US" dirty="0" smtClean="0">
                <a:effectLst>
                  <a:outerShdw blurRad="38100" dist="38100" dir="2700000" algn="tl">
                    <a:srgbClr val="000000">
                      <a:alpha val="43137"/>
                    </a:srgbClr>
                  </a:outerShdw>
                </a:effectLst>
              </a:rPr>
              <a:t> can cause the following symptoms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447800"/>
            <a:ext cx="8229600" cy="4525963"/>
          </a:xfrm>
        </p:spPr>
        <p:txBody>
          <a:bodyPr/>
          <a:lstStyle/>
          <a:p>
            <a:r>
              <a:rPr lang="en-US" sz="2400" b="1" dirty="0" smtClean="0"/>
              <a:t>A severe </a:t>
            </a:r>
            <a:r>
              <a:rPr lang="en-US" sz="2400" b="1" dirty="0" smtClean="0">
                <a:solidFill>
                  <a:srgbClr val="FF0000"/>
                </a:solidFill>
              </a:rPr>
              <a:t>headache</a:t>
            </a:r>
            <a:r>
              <a:rPr lang="en-US" sz="2400" b="1" dirty="0" smtClean="0"/>
              <a:t> on the front or back of the head, followed by an increase in abnormal blood pressure. A headache is persistent and does not diminish with </a:t>
            </a:r>
            <a:r>
              <a:rPr lang="en-US" sz="2400" b="1" dirty="0" smtClean="0">
                <a:solidFill>
                  <a:srgbClr val="FF0000"/>
                </a:solidFill>
              </a:rPr>
              <a:t>aspirin</a:t>
            </a:r>
            <a:r>
              <a:rPr lang="en-US" sz="2400" b="1" dirty="0" smtClean="0"/>
              <a:t> or other headache medication.</a:t>
            </a:r>
          </a:p>
          <a:p>
            <a:r>
              <a:rPr lang="en-US" sz="2400" b="1" dirty="0" smtClean="0"/>
              <a:t>Impaired vision. Patients will see </a:t>
            </a:r>
            <a:r>
              <a:rPr lang="en-US" sz="2400" b="1" dirty="0" smtClean="0">
                <a:solidFill>
                  <a:srgbClr val="FF0000"/>
                </a:solidFill>
              </a:rPr>
              <a:t>flashes of light</a:t>
            </a:r>
            <a:r>
              <a:rPr lang="en-US" sz="2400" b="1" dirty="0" smtClean="0"/>
              <a:t>, blurry vision, and sometimes temporary blindness can occur.</a:t>
            </a:r>
          </a:p>
          <a:p>
            <a:r>
              <a:rPr lang="en-US" sz="2400" b="1" dirty="0" smtClean="0"/>
              <a:t>Easily </a:t>
            </a:r>
            <a:r>
              <a:rPr lang="en-US" sz="2400" b="1" dirty="0" smtClean="0">
                <a:solidFill>
                  <a:srgbClr val="FF0000"/>
                </a:solidFill>
              </a:rPr>
              <a:t>agitated</a:t>
            </a:r>
            <a:r>
              <a:rPr lang="en-US" sz="2400" b="1" dirty="0" smtClean="0"/>
              <a:t> and unable to tolerate </a:t>
            </a:r>
            <a:r>
              <a:rPr lang="en-US" sz="2400" b="1" dirty="0" smtClean="0">
                <a:solidFill>
                  <a:srgbClr val="FF0000"/>
                </a:solidFill>
              </a:rPr>
              <a:t>noises</a:t>
            </a:r>
            <a:r>
              <a:rPr lang="en-US" sz="2400" b="1" dirty="0" smtClean="0"/>
              <a:t> or other disturbances.</a:t>
            </a:r>
          </a:p>
          <a:p>
            <a:r>
              <a:rPr lang="en-US" sz="2400" b="1" dirty="0" smtClean="0"/>
              <a:t>Abdominal pain in the upper right.</a:t>
            </a:r>
          </a:p>
          <a:p>
            <a:r>
              <a:rPr lang="en-US" sz="2400" b="1" dirty="0" smtClean="0"/>
              <a:t>Common sign of preeclampsia (high blood pressure, swelling of the face or hands, and presence of protein in the urine)</a:t>
            </a:r>
          </a:p>
          <a:p>
            <a:endParaRPr lang="en-US" sz="2400" b="1" dirty="0"/>
          </a:p>
        </p:txBody>
      </p:sp>
    </p:spTree>
    <p:extLst>
      <p:ext uri="{BB962C8B-B14F-4D97-AF65-F5344CB8AC3E}">
        <p14:creationId xmlns:p14="http://schemas.microsoft.com/office/powerpoint/2010/main" val="22827972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3600" b="1" dirty="0" smtClean="0">
                <a:solidFill>
                  <a:srgbClr val="990033"/>
                </a:solidFill>
                <a:effectLst>
                  <a:outerShdw blurRad="38100" dist="38100" dir="2700000" algn="tl">
                    <a:srgbClr val="000000">
                      <a:alpha val="43137"/>
                    </a:srgbClr>
                  </a:outerShdw>
                </a:effectLst>
              </a:rPr>
              <a:t>The treatment goals of </a:t>
            </a:r>
            <a:r>
              <a:rPr lang="en-US" sz="3600" b="1" u="sng" dirty="0" err="1" smtClean="0">
                <a:solidFill>
                  <a:srgbClr val="990033"/>
                </a:solidFill>
                <a:effectLst>
                  <a:outerShdw blurRad="38100" dist="38100" dir="2700000" algn="tl">
                    <a:srgbClr val="000000">
                      <a:alpha val="43137"/>
                    </a:srgbClr>
                  </a:outerShdw>
                </a:effectLst>
              </a:rPr>
              <a:t>eclampsia</a:t>
            </a:r>
            <a:r>
              <a:rPr lang="en-US" sz="3600" b="1" dirty="0" smtClean="0">
                <a:solidFill>
                  <a:srgbClr val="990033"/>
                </a:solidFill>
                <a:effectLst>
                  <a:outerShdw blurRad="38100" dist="38100" dir="2700000" algn="tl">
                    <a:srgbClr val="000000">
                      <a:alpha val="43137"/>
                    </a:srgbClr>
                  </a:outerShdw>
                </a:effectLst>
              </a:rPr>
              <a:t> are:</a:t>
            </a:r>
            <a:br>
              <a:rPr lang="en-US" sz="3600" b="1" dirty="0" smtClean="0">
                <a:solidFill>
                  <a:srgbClr val="990033"/>
                </a:solidFill>
                <a:effectLst>
                  <a:outerShdw blurRad="38100" dist="38100" dir="2700000" algn="tl">
                    <a:srgbClr val="000000">
                      <a:alpha val="43137"/>
                    </a:srgbClr>
                  </a:outerShdw>
                </a:effectLst>
              </a:rPr>
            </a:br>
            <a:endParaRPr lang="en-US" sz="3600" b="1" dirty="0">
              <a:solidFill>
                <a:srgbClr val="99003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600" b="1" dirty="0" smtClean="0">
                <a:solidFill>
                  <a:srgbClr val="FF0066"/>
                </a:solidFill>
              </a:rPr>
              <a:t>To stop and prevent </a:t>
            </a:r>
            <a:r>
              <a:rPr lang="en-US" sz="3600" b="1" dirty="0" smtClean="0">
                <a:solidFill>
                  <a:srgbClr val="0070C0"/>
                </a:solidFill>
              </a:rPr>
              <a:t>seizures.</a:t>
            </a:r>
          </a:p>
          <a:p>
            <a:r>
              <a:rPr lang="en-US" sz="3600" b="1" dirty="0" smtClean="0">
                <a:solidFill>
                  <a:srgbClr val="FF0066"/>
                </a:solidFill>
              </a:rPr>
              <a:t>To prevent and cope with </a:t>
            </a:r>
            <a:r>
              <a:rPr lang="en-US" sz="3600" b="1" dirty="0" smtClean="0">
                <a:solidFill>
                  <a:srgbClr val="0070C0"/>
                </a:solidFill>
              </a:rPr>
              <a:t>high blood pressure</a:t>
            </a:r>
            <a:r>
              <a:rPr lang="en-US" sz="3600" b="1" dirty="0" smtClean="0">
                <a:solidFill>
                  <a:srgbClr val="FF0066"/>
                </a:solidFill>
              </a:rPr>
              <a:t>.</a:t>
            </a:r>
          </a:p>
          <a:p>
            <a:r>
              <a:rPr lang="en-US" sz="3600" b="1" dirty="0" smtClean="0">
                <a:solidFill>
                  <a:srgbClr val="FF0066"/>
                </a:solidFill>
              </a:rPr>
              <a:t>As a support to achieve stabilization optimally.</a:t>
            </a:r>
          </a:p>
          <a:p>
            <a:pPr>
              <a:buNone/>
            </a:pPr>
            <a:r>
              <a:rPr lang="en-US" sz="3600" b="1" dirty="0" smtClean="0">
                <a:solidFill>
                  <a:srgbClr val="FF0066"/>
                </a:solidFill>
              </a:rPr>
              <a:t>To </a:t>
            </a:r>
            <a:r>
              <a:rPr lang="en-US" sz="3600" b="1" dirty="0" smtClean="0">
                <a:solidFill>
                  <a:srgbClr val="0070C0"/>
                </a:solidFill>
              </a:rPr>
              <a:t>end the pregnancy </a:t>
            </a:r>
            <a:r>
              <a:rPr lang="en-US" sz="3600" b="1" dirty="0" smtClean="0">
                <a:solidFill>
                  <a:srgbClr val="FF0066"/>
                </a:solidFill>
              </a:rPr>
              <a:t>with minimal trauma</a:t>
            </a:r>
          </a:p>
          <a:p>
            <a:endParaRPr lang="en-US" sz="3600" b="1" dirty="0">
              <a:solidFill>
                <a:srgbClr val="FF0066"/>
              </a:solidFill>
            </a:endParaRPr>
          </a:p>
        </p:txBody>
      </p:sp>
    </p:spTree>
    <p:extLst>
      <p:ext uri="{BB962C8B-B14F-4D97-AF65-F5344CB8AC3E}">
        <p14:creationId xmlns:p14="http://schemas.microsoft.com/office/powerpoint/2010/main" val="1799316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a:bodyPr>
          <a:lstStyle/>
          <a:p>
            <a:pPr algn="r" rtl="1">
              <a:buFont typeface="Wingdings" pitchFamily="2" charset="2"/>
              <a:buChar char="§"/>
            </a:pPr>
            <a:r>
              <a:rPr lang="fa-IR" b="1" dirty="0" smtClean="0">
                <a:solidFill>
                  <a:schemeClr val="accent6">
                    <a:lumMod val="75000"/>
                  </a:schemeClr>
                </a:solidFill>
              </a:rPr>
              <a:t>هنگام بروز تشنج اقدامات زیر باید انجام شود:</a:t>
            </a:r>
          </a:p>
          <a:p>
            <a:pPr algn="r" rtl="1">
              <a:buFont typeface="Wingdings" pitchFamily="2" charset="2"/>
              <a:buChar char="§"/>
            </a:pPr>
            <a:r>
              <a:rPr lang="fa-IR" sz="3200" b="1" dirty="0" smtClean="0">
                <a:solidFill>
                  <a:srgbClr val="FF0066"/>
                </a:solidFill>
              </a:rPr>
              <a:t>كمک خواستن و اعلام كد احيا</a:t>
            </a:r>
          </a:p>
        </p:txBody>
      </p:sp>
      <p:pic>
        <p:nvPicPr>
          <p:cNvPr id="8" name="Picture 2" descr="C:\Users\saeid\Desktop\CPR__16d68720.jpg"/>
          <p:cNvPicPr>
            <a:picLocks noChangeAspect="1" noChangeArrowheads="1"/>
          </p:cNvPicPr>
          <p:nvPr/>
        </p:nvPicPr>
        <p:blipFill>
          <a:blip r:embed="rId2"/>
          <a:srcRect/>
          <a:stretch>
            <a:fillRect/>
          </a:stretch>
        </p:blipFill>
        <p:spPr bwMode="auto">
          <a:xfrm>
            <a:off x="2514600" y="3048000"/>
            <a:ext cx="4343400" cy="2895600"/>
          </a:xfrm>
          <a:prstGeom prst="rect">
            <a:avLst/>
          </a:prstGeom>
          <a:noFill/>
        </p:spPr>
      </p:pic>
      <p:pic>
        <p:nvPicPr>
          <p:cNvPr id="9" name="Picture 2" descr="C:\Users\saeid\Desktop\5268 (1).gif"/>
          <p:cNvPicPr>
            <a:picLocks noChangeAspect="1" noChangeArrowheads="1" noCrop="1"/>
          </p:cNvPicPr>
          <p:nvPr/>
        </p:nvPicPr>
        <p:blipFill>
          <a:blip r:embed="rId3"/>
          <a:srcRect/>
          <a:stretch>
            <a:fillRect/>
          </a:stretch>
        </p:blipFill>
        <p:spPr bwMode="auto">
          <a:xfrm>
            <a:off x="0" y="381000"/>
            <a:ext cx="3467100" cy="2609850"/>
          </a:xfrm>
          <a:prstGeom prst="rect">
            <a:avLst/>
          </a:prstGeom>
          <a:noFill/>
          <a:ln w="9525">
            <a:noFill/>
            <a:miter lim="800000"/>
            <a:headEnd/>
            <a:tailEnd/>
          </a:ln>
          <a:effectLst/>
        </p:spPr>
      </p:pic>
    </p:spTree>
    <p:extLst>
      <p:ext uri="{BB962C8B-B14F-4D97-AF65-F5344CB8AC3E}">
        <p14:creationId xmlns:p14="http://schemas.microsoft.com/office/powerpoint/2010/main" val="2498315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a:bodyPr>
          <a:lstStyle/>
          <a:p>
            <a:pPr algn="r" rtl="1">
              <a:buFont typeface="Wingdings" pitchFamily="2" charset="2"/>
              <a:buChar char="§"/>
            </a:pPr>
            <a:r>
              <a:rPr lang="fa-IR" b="1" dirty="0" smtClean="0">
                <a:solidFill>
                  <a:schemeClr val="accent6">
                    <a:lumMod val="75000"/>
                  </a:schemeClr>
                </a:solidFill>
              </a:rPr>
              <a:t>گذاشتن </a:t>
            </a:r>
            <a:r>
              <a:rPr lang="en-US" b="1" dirty="0" smtClean="0">
                <a:solidFill>
                  <a:schemeClr val="accent6">
                    <a:lumMod val="75000"/>
                  </a:schemeClr>
                </a:solidFill>
              </a:rPr>
              <a:t>airway</a:t>
            </a:r>
            <a:r>
              <a:rPr lang="fa-IR" b="1" dirty="0" smtClean="0">
                <a:solidFill>
                  <a:schemeClr val="accent6">
                    <a:lumMod val="75000"/>
                  </a:schemeClr>
                </a:solidFill>
              </a:rPr>
              <a:t>و در دسترس بودن ساكشن، ماسک و آمبوبگ</a:t>
            </a:r>
          </a:p>
        </p:txBody>
      </p:sp>
      <p:pic>
        <p:nvPicPr>
          <p:cNvPr id="8195" name="Picture 3" descr="C:\Users\saeid\Desktop\BMEcenter.ir-0204 (1).png"/>
          <p:cNvPicPr>
            <a:picLocks noChangeAspect="1" noChangeArrowheads="1"/>
          </p:cNvPicPr>
          <p:nvPr/>
        </p:nvPicPr>
        <p:blipFill>
          <a:blip r:embed="rId2"/>
          <a:srcRect/>
          <a:stretch>
            <a:fillRect/>
          </a:stretch>
        </p:blipFill>
        <p:spPr bwMode="auto">
          <a:xfrm rot="10800000" flipV="1">
            <a:off x="304799" y="3048000"/>
            <a:ext cx="8347781" cy="3505200"/>
          </a:xfrm>
          <a:prstGeom prst="rect">
            <a:avLst/>
          </a:prstGeom>
          <a:noFill/>
        </p:spPr>
      </p:pic>
    </p:spTree>
    <p:extLst>
      <p:ext uri="{BB962C8B-B14F-4D97-AF65-F5344CB8AC3E}">
        <p14:creationId xmlns:p14="http://schemas.microsoft.com/office/powerpoint/2010/main" val="760063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a:bodyPr>
          <a:lstStyle/>
          <a:p>
            <a:pPr algn="r" rtl="1">
              <a:buFont typeface="Wingdings" pitchFamily="2" charset="2"/>
              <a:buChar char="§"/>
            </a:pPr>
            <a:r>
              <a:rPr lang="fa-IR" b="1" dirty="0" smtClean="0">
                <a:solidFill>
                  <a:schemeClr val="accent6">
                    <a:lumMod val="75000"/>
                  </a:schemeClr>
                </a:solidFill>
              </a:rPr>
              <a:t>اطلاع به متخصص بيهوشي در زمان اولين تشنج</a:t>
            </a:r>
          </a:p>
        </p:txBody>
      </p:sp>
      <p:pic>
        <p:nvPicPr>
          <p:cNvPr id="4099" name="Picture 3" descr="C:\Users\saeid\Desktop\A6.jpg"/>
          <p:cNvPicPr>
            <a:picLocks noChangeAspect="1" noChangeArrowheads="1"/>
          </p:cNvPicPr>
          <p:nvPr/>
        </p:nvPicPr>
        <p:blipFill>
          <a:blip r:embed="rId2"/>
          <a:srcRect/>
          <a:stretch>
            <a:fillRect/>
          </a:stretch>
        </p:blipFill>
        <p:spPr bwMode="auto">
          <a:xfrm>
            <a:off x="685800" y="2590800"/>
            <a:ext cx="5562600" cy="2880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8286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eid\Desktop\he3955-400x300.jpg"/>
          <p:cNvPicPr>
            <a:picLocks noChangeAspect="1" noChangeArrowheads="1"/>
          </p:cNvPicPr>
          <p:nvPr/>
        </p:nvPicPr>
        <p:blipFill>
          <a:blip r:embed="rId2"/>
          <a:srcRect/>
          <a:stretch>
            <a:fillRect/>
          </a:stretch>
        </p:blipFill>
        <p:spPr bwMode="auto">
          <a:xfrm>
            <a:off x="533400" y="228600"/>
            <a:ext cx="36576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3200401"/>
            <a:ext cx="8229600" cy="3276600"/>
          </a:xfrm>
        </p:spPr>
        <p:txBody>
          <a:bodyPr>
            <a:normAutofit/>
          </a:bodyPr>
          <a:lstStyle/>
          <a:p>
            <a:pPr algn="r" rtl="1">
              <a:buFont typeface="Wingdings" pitchFamily="2" charset="2"/>
              <a:buChar char="§"/>
            </a:pPr>
            <a:r>
              <a:rPr lang="fa-IR" sz="3800" b="1" dirty="0" smtClean="0">
                <a:solidFill>
                  <a:schemeClr val="accent6">
                    <a:lumMod val="75000"/>
                  </a:schemeClr>
                </a:solidFill>
                <a:effectLst>
                  <a:glow rad="101600">
                    <a:srgbClr val="66FF99">
                      <a:alpha val="60000"/>
                    </a:srgbClr>
                  </a:glow>
                </a:effectLst>
              </a:rPr>
              <a:t>تجویز اکسیژن به میزان 10-8لیتر در هر دقیقه با درصد اشباع بالای 90% با ماسک دهانی</a:t>
            </a:r>
          </a:p>
          <a:p>
            <a:pPr algn="r" rtl="1">
              <a:buFont typeface="Wingdings" pitchFamily="2" charset="2"/>
              <a:buChar char="§"/>
            </a:pPr>
            <a:r>
              <a:rPr lang="fa-IR" sz="3800" b="1" dirty="0" smtClean="0">
                <a:solidFill>
                  <a:schemeClr val="accent6">
                    <a:lumMod val="75000"/>
                  </a:schemeClr>
                </a:solidFill>
                <a:effectLst>
                  <a:glow rad="101600">
                    <a:srgbClr val="66FF99">
                      <a:alpha val="60000"/>
                    </a:srgbClr>
                  </a:glow>
                </a:effectLst>
              </a:rPr>
              <a:t>استفاده از پالس اكسي متر و مانيتور مداوم ميزان اشباع اكسيژن</a:t>
            </a:r>
          </a:p>
        </p:txBody>
      </p:sp>
    </p:spTree>
    <p:extLst>
      <p:ext uri="{BB962C8B-B14F-4D97-AF65-F5344CB8AC3E}">
        <p14:creationId xmlns:p14="http://schemas.microsoft.com/office/powerpoint/2010/main" val="1632330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lstStyle/>
          <a:p>
            <a:pPr algn="r"/>
            <a:r>
              <a:rPr lang="fa-IR" dirty="0" smtClean="0">
                <a:solidFill>
                  <a:srgbClr val="CC3399"/>
                </a:solidFill>
                <a:effectLst>
                  <a:glow rad="101600">
                    <a:srgbClr val="FFFFCC">
                      <a:alpha val="60000"/>
                    </a:srgbClr>
                  </a:glow>
                </a:effectLst>
                <a:cs typeface="B Nasim" pitchFamily="2" charset="-78"/>
              </a:rPr>
              <a:t>پره اكلامپسي</a:t>
            </a:r>
            <a:endParaRPr lang="en-US" dirty="0">
              <a:solidFill>
                <a:srgbClr val="CC3399"/>
              </a:solidFill>
              <a:effectLst>
                <a:glow rad="101600">
                  <a:srgbClr val="FFFFCC">
                    <a:alpha val="60000"/>
                  </a:srgbClr>
                </a:glow>
              </a:effectLst>
              <a:cs typeface="B Nasim" pitchFamily="2" charset="-78"/>
            </a:endParaRPr>
          </a:p>
        </p:txBody>
      </p:sp>
      <p:sp>
        <p:nvSpPr>
          <p:cNvPr id="3" name="Content Placeholder 2"/>
          <p:cNvSpPr>
            <a:spLocks noGrp="1"/>
          </p:cNvSpPr>
          <p:nvPr>
            <p:ph idx="1"/>
          </p:nvPr>
        </p:nvSpPr>
        <p:spPr/>
        <p:txBody>
          <a:bodyPr>
            <a:normAutofit/>
          </a:bodyPr>
          <a:lstStyle/>
          <a:p>
            <a:pPr algn="r" rtl="1">
              <a:buNone/>
            </a:pPr>
            <a:r>
              <a:rPr lang="fa-IR" b="1" dirty="0" smtClean="0">
                <a:solidFill>
                  <a:srgbClr val="990033"/>
                </a:solidFill>
              </a:rPr>
              <a:t>فشارخون سيستوليک مساوی یا بيشتر از 140 و یا دیاستول مساوی یا بيشتر از 90كه برای اولين بار بعد از هفته 20 بارداری بروز مي كند (تایيد با فاصله 4 ساعت) و همراه با پروتئينوری یا فشارخون</a:t>
            </a:r>
            <a:r>
              <a:rPr lang="en-US" b="1" dirty="0" smtClean="0">
                <a:solidFill>
                  <a:srgbClr val="990033"/>
                </a:solidFill>
              </a:rPr>
              <a:t> </a:t>
            </a:r>
            <a:r>
              <a:rPr lang="fa-IR" b="1" dirty="0" smtClean="0">
                <a:solidFill>
                  <a:srgbClr val="990033"/>
                </a:solidFill>
              </a:rPr>
              <a:t>سيستوليک مساوی یا بيشتر از 140 و یا دیاستول مساوی یا بيشتر از 90 همراه با شواهد درگيری چند ارگاني به صورت ترومبوسيتوپني، اختلال عملکرد كليه، كبد، سيستم عصبي یا ادم ریه است</a:t>
            </a:r>
            <a:endParaRPr lang="en-US" b="1" dirty="0">
              <a:solidFill>
                <a:srgbClr val="990033"/>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1"/>
            <a:ext cx="8229600" cy="3276600"/>
          </a:xfrm>
        </p:spPr>
        <p:txBody>
          <a:bodyPr>
            <a:normAutofit/>
          </a:bodyPr>
          <a:lstStyle/>
          <a:p>
            <a:pPr algn="r" rtl="1">
              <a:buFont typeface="Wingdings" pitchFamily="2" charset="2"/>
              <a:buChar char="§"/>
            </a:pPr>
            <a:r>
              <a:rPr lang="fa-IR" sz="3600" b="1" dirty="0" smtClean="0">
                <a:solidFill>
                  <a:srgbClr val="660033"/>
                </a:solidFill>
                <a:effectLst>
                  <a:glow rad="139700">
                    <a:schemeClr val="accent2">
                      <a:satMod val="175000"/>
                      <a:alpha val="40000"/>
                    </a:schemeClr>
                  </a:glow>
                </a:effectLst>
              </a:rPr>
              <a:t>اندازه گیری فشارخون مادر : در صورتی که فشارخون بیشتر یا مساوی 160/110 میلی متر جیوه است درمان دارویی انجام شود </a:t>
            </a:r>
          </a:p>
        </p:txBody>
      </p:sp>
      <p:pic>
        <p:nvPicPr>
          <p:cNvPr id="9219" name="Picture 3" descr="C:\Users\saeid\Desktop\شکل-2.png"/>
          <p:cNvPicPr>
            <a:picLocks noChangeAspect="1" noChangeArrowheads="1"/>
          </p:cNvPicPr>
          <p:nvPr/>
        </p:nvPicPr>
        <p:blipFill>
          <a:blip r:embed="rId2"/>
          <a:srcRect/>
          <a:stretch>
            <a:fillRect/>
          </a:stretch>
        </p:blipFill>
        <p:spPr bwMode="auto">
          <a:xfrm>
            <a:off x="228600" y="3276600"/>
            <a:ext cx="4419600" cy="25892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51386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b="1" dirty="0" smtClean="0">
                <a:solidFill>
                  <a:srgbClr val="FF0000"/>
                </a:solidFill>
                <a:effectLst>
                  <a:glow rad="228600">
                    <a:srgbClr val="FFFFCC">
                      <a:alpha val="40000"/>
                    </a:srgbClr>
                  </a:glow>
                  <a:outerShdw blurRad="38100" dist="38100" dir="2700000" algn="tl">
                    <a:srgbClr val="000000">
                      <a:alpha val="43137"/>
                    </a:srgbClr>
                  </a:outerShdw>
                </a:effectLst>
              </a:rPr>
              <a:t>اداره اكلامپسي</a:t>
            </a:r>
            <a:endParaRPr lang="en-US" sz="6000" b="1" dirty="0">
              <a:solidFill>
                <a:srgbClr val="FF0000"/>
              </a:solidFill>
              <a:effectLst>
                <a:glow rad="228600">
                  <a:srgbClr val="FFFFCC">
                    <a:alpha val="4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79637"/>
            <a:ext cx="8229600" cy="4525963"/>
          </a:xfrm>
        </p:spPr>
        <p:txBody>
          <a:bodyPr>
            <a:normAutofit/>
          </a:bodyPr>
          <a:lstStyle/>
          <a:p>
            <a:pPr algn="r" rtl="1">
              <a:buFont typeface="Wingdings" pitchFamily="2" charset="2"/>
              <a:buChar char="§"/>
            </a:pPr>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تزریق سولفات منیزیم : در صورتی که مادر با تشنج مراجعه کرده و سولفات منیزیم دریافت نکرده است درمان دارویی با سولفات منیزیم انجام شود </a:t>
            </a:r>
          </a:p>
          <a:p>
            <a:pPr algn="r" rtl="1">
              <a:buNone/>
            </a:pPr>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در صورتی که مادر از قبل تحت درمان بوده سولفات منیزیم وریدی به میزان 2 گرم در ساعت از محلول 20% به آهستگی و در مادران چاق تا 4 گرم(به صورت 2 دوز 2 گرمی)و یا با افزودن 2 گرم به دوز نگهدارنده با رعایت ملاحظات تزریق می شود</a:t>
            </a:r>
          </a:p>
        </p:txBody>
      </p:sp>
      <p:pic>
        <p:nvPicPr>
          <p:cNvPr id="17410" name="Picture 2" descr="C:\Users\saeid\Desktop\G8sU1.jpg"/>
          <p:cNvPicPr>
            <a:picLocks noChangeAspect="1" noChangeArrowheads="1"/>
          </p:cNvPicPr>
          <p:nvPr/>
        </p:nvPicPr>
        <p:blipFill>
          <a:blip r:embed="rId2"/>
          <a:srcRect/>
          <a:stretch>
            <a:fillRect/>
          </a:stretch>
        </p:blipFill>
        <p:spPr bwMode="auto">
          <a:xfrm>
            <a:off x="457200" y="304800"/>
            <a:ext cx="3733800" cy="1834147"/>
          </a:xfrm>
          <a:prstGeom prst="ellipse">
            <a:avLst/>
          </a:prstGeom>
          <a:ln>
            <a:noFill/>
          </a:ln>
          <a:effectLst>
            <a:softEdge rad="112500"/>
          </a:effectLst>
        </p:spPr>
      </p:pic>
    </p:spTree>
    <p:extLst>
      <p:ext uri="{BB962C8B-B14F-4D97-AF65-F5344CB8AC3E}">
        <p14:creationId xmlns:p14="http://schemas.microsoft.com/office/powerpoint/2010/main" val="4164481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fa-IR" b="1" i="1" dirty="0" smtClean="0">
                <a:solidFill>
                  <a:schemeClr val="accent5">
                    <a:lumMod val="50000"/>
                  </a:schemeClr>
                </a:solidFill>
                <a:effectLst>
                  <a:glow rad="101600">
                    <a:srgbClr val="CCFF66">
                      <a:alpha val="60000"/>
                    </a:srgbClr>
                  </a:glow>
                </a:effectLst>
              </a:rPr>
              <a:t>سولفات منيزيم</a:t>
            </a:r>
            <a:r>
              <a:rPr lang="fa-IR" b="1" i="1" dirty="0" smtClean="0">
                <a:solidFill>
                  <a:schemeClr val="accent5">
                    <a:lumMod val="50000"/>
                  </a:schemeClr>
                </a:solidFill>
                <a:effectLst/>
              </a:rPr>
              <a:t> </a:t>
            </a:r>
            <a:r>
              <a:rPr lang="fa-IR" sz="4000" i="1" dirty="0" smtClean="0">
                <a:solidFill>
                  <a:srgbClr val="FF0066"/>
                </a:solidFill>
                <a:effectLst/>
              </a:rPr>
              <a:t/>
            </a:r>
            <a:br>
              <a:rPr lang="fa-IR" sz="4000" i="1" dirty="0" smtClean="0">
                <a:solidFill>
                  <a:srgbClr val="FF0066"/>
                </a:solidFill>
                <a:effectLst/>
              </a:rPr>
            </a:br>
            <a:r>
              <a:rPr lang="fa-IR" sz="2400" b="1" dirty="0" smtClean="0">
                <a:solidFill>
                  <a:srgbClr val="FF0066"/>
                </a:solidFill>
                <a:effectLst>
                  <a:outerShdw blurRad="38100" dist="38100" dir="2700000" algn="tl">
                    <a:srgbClr val="000000">
                      <a:alpha val="43137"/>
                    </a:srgbClr>
                  </a:outerShdw>
                </a:effectLst>
              </a:rPr>
              <a:t>داروی اصلي در كنترل و پيشگيری از تشنج</a:t>
            </a:r>
            <a:endParaRPr lang="en-US" sz="4000" b="1" dirty="0">
              <a:solidFill>
                <a:srgbClr val="FF006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noAutofit/>
          </a:bodyPr>
          <a:lstStyle/>
          <a:p>
            <a:pPr algn="r" rtl="1">
              <a:buNone/>
            </a:pPr>
            <a:r>
              <a:rPr lang="fa-IR" sz="2000" b="1" dirty="0" smtClean="0">
                <a:solidFill>
                  <a:srgbClr val="002060"/>
                </a:solidFill>
              </a:rPr>
              <a:t>ابتدا4 تا 6گرم آن را در 100ميلي ليتر سرم رینگر یا نرمال سالين و با سرعت حداكثر 1 گرم در دقيقه و در طي مدت 20-15دقيقه تجویز مي شود و سپس به یکي از دوصورت زیر ادامه مي یابد:</a:t>
            </a:r>
          </a:p>
          <a:p>
            <a:pPr algn="r" rtl="1">
              <a:buNone/>
            </a:pPr>
            <a:r>
              <a:rPr lang="fa-IR" sz="2000" b="1" dirty="0" smtClean="0">
                <a:solidFill>
                  <a:srgbClr val="002060"/>
                </a:solidFill>
              </a:rPr>
              <a:t>الف)انفوزیون 2 گرم سولفات منيزیم در یک ساعت ترجيحا از طریق پمپ انفوزیون یا ميکروست (بايد توجه داشته باشيد كه ميزان سرم دريافتي از دو رگ نبايد بيشتر از </a:t>
            </a:r>
            <a:r>
              <a:rPr lang="fa-IR" sz="2400" b="1" dirty="0" smtClean="0">
                <a:solidFill>
                  <a:srgbClr val="9933FF"/>
                </a:solidFill>
              </a:rPr>
              <a:t>125</a:t>
            </a:r>
            <a:r>
              <a:rPr lang="fa-IR" sz="2000" b="1" dirty="0" smtClean="0">
                <a:solidFill>
                  <a:srgbClr val="002060"/>
                </a:solidFill>
              </a:rPr>
              <a:t> ميلي ليتر در ساعت باشد)</a:t>
            </a:r>
          </a:p>
          <a:p>
            <a:pPr algn="r" rtl="1">
              <a:buNone/>
            </a:pPr>
            <a:r>
              <a:rPr lang="fa-IR" sz="2000" b="1" dirty="0" smtClean="0">
                <a:solidFill>
                  <a:srgbClr val="002060"/>
                </a:solidFill>
              </a:rPr>
              <a:t> </a:t>
            </a:r>
            <a:r>
              <a:rPr lang="fa-IR" sz="2000" b="1" dirty="0" smtClean="0">
                <a:solidFill>
                  <a:srgbClr val="FF0000"/>
                </a:solidFill>
              </a:rPr>
              <a:t>در مادر چاق دوز سولفات منيزیوم را مي توان تا 3 گرم افزایش داد.</a:t>
            </a:r>
          </a:p>
          <a:p>
            <a:pPr algn="r" rtl="1">
              <a:buNone/>
            </a:pPr>
            <a:r>
              <a:rPr lang="fa-IR" sz="2000" b="1" dirty="0" smtClean="0">
                <a:solidFill>
                  <a:srgbClr val="002060"/>
                </a:solidFill>
              </a:rPr>
              <a:t>ب)10 گرم تزریق عضلاني سولفات منيزیم (دو تزریق 5گرمي در هر باتوک) از محلول 50 % همزمان با تزریق وریدی اوليه و سپس هر 4 ساعت یکبار 5 گرم عضلاني عميق تزریق شود. این دوز اضافه در مادران چاق مي تواند تکرار شود.</a:t>
            </a:r>
          </a:p>
          <a:p>
            <a:pPr algn="r" rtl="1">
              <a:buNone/>
            </a:pPr>
            <a:r>
              <a:rPr lang="fa-IR"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اضافه كردن 1ميلي گرم ليدوكایين 2% به دارو برای كاهش درد هنگام تزریق موثر است.</a:t>
            </a:r>
          </a:p>
          <a:p>
            <a:pPr algn="r" rtl="1">
              <a:buNone/>
            </a:pPr>
            <a:r>
              <a:rPr lang="fa-IR" sz="4000" b="1" dirty="0" smtClean="0">
                <a:solidFill>
                  <a:srgbClr val="990033"/>
                </a:solidFill>
                <a:effectLst>
                  <a:glow rad="101600">
                    <a:srgbClr val="66FF99">
                      <a:alpha val="60000"/>
                    </a:srgbClr>
                  </a:glow>
                  <a:reflection blurRad="6350" stA="55000" endA="300" endPos="45500" dir="5400000" sy="-100000" algn="bl" rotWithShape="0"/>
                </a:effectLst>
              </a:rPr>
              <a:t>تذكر: در صورت وجود ترومبوسيتوپني، تزریق عضلاني توصيه نمي شود</a:t>
            </a:r>
            <a:r>
              <a:rPr lang="fa-IR" sz="3600" b="1" dirty="0" smtClean="0">
                <a:solidFill>
                  <a:srgbClr val="990033"/>
                </a:solidFill>
                <a:effectLst>
                  <a:glow rad="101600">
                    <a:srgbClr val="66FF99">
                      <a:alpha val="60000"/>
                    </a:srgbClr>
                  </a:glow>
                  <a:reflection blurRad="6350" stA="55000" endA="300" endPos="45500" dir="5400000" sy="-100000" algn="bl" rotWithShape="0"/>
                </a:effectLst>
              </a:rPr>
              <a:t>.</a:t>
            </a:r>
            <a:endParaRPr lang="en-US" sz="3600" b="1" dirty="0">
              <a:solidFill>
                <a:srgbClr val="990033"/>
              </a:solidFill>
              <a:effectLst>
                <a:glow rad="101600">
                  <a:srgbClr val="66FF99">
                    <a:alpha val="60000"/>
                  </a:srgbClr>
                </a:glow>
                <a:reflection blurRad="6350" stA="55000" endA="300" endPos="45500" dir="5400000" sy="-100000" algn="bl" rotWithShape="0"/>
              </a:effectLst>
            </a:endParaRPr>
          </a:p>
        </p:txBody>
      </p:sp>
    </p:spTree>
    <p:extLst>
      <p:ext uri="{BB962C8B-B14F-4D97-AF65-F5344CB8AC3E}">
        <p14:creationId xmlns:p14="http://schemas.microsoft.com/office/powerpoint/2010/main" val="2403337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algn="r" rtl="1"/>
            <a:r>
              <a:rPr lang="fa-IR" sz="3600" b="1" dirty="0" smtClean="0">
                <a:solidFill>
                  <a:schemeClr val="accent6">
                    <a:lumMod val="75000"/>
                  </a:schemeClr>
                </a:solidFill>
              </a:rPr>
              <a:t>در صورت بروز عدم هوشياری، علائم نورولوژیک موضعي، تشنج پایدار و یا تکرار شونده، تشنج آتيپيک و یا كمای طولاني مدت، انجام مشاوره نورولوژی </a:t>
            </a:r>
            <a:r>
              <a:rPr lang="en-US" sz="3600" b="1" dirty="0" smtClean="0">
                <a:solidFill>
                  <a:schemeClr val="accent6">
                    <a:lumMod val="75000"/>
                  </a:schemeClr>
                </a:solidFill>
              </a:rPr>
              <a:t>MRI </a:t>
            </a:r>
            <a:r>
              <a:rPr lang="fa-IR" sz="3600" b="1" dirty="0" smtClean="0">
                <a:solidFill>
                  <a:schemeClr val="accent6">
                    <a:lumMod val="75000"/>
                  </a:schemeClr>
                </a:solidFill>
              </a:rPr>
              <a:t>یا </a:t>
            </a:r>
            <a:r>
              <a:rPr lang="en-US" sz="3600" b="1" dirty="0" smtClean="0">
                <a:solidFill>
                  <a:schemeClr val="accent6">
                    <a:lumMod val="75000"/>
                  </a:schemeClr>
                </a:solidFill>
              </a:rPr>
              <a:t>CT- Scan</a:t>
            </a:r>
            <a:r>
              <a:rPr lang="fa-IR" sz="3600" b="1" dirty="0" smtClean="0">
                <a:solidFill>
                  <a:schemeClr val="accent6">
                    <a:lumMod val="75000"/>
                  </a:schemeClr>
                </a:solidFill>
              </a:rPr>
              <a:t> توصيه مي شود.</a:t>
            </a:r>
            <a:endParaRPr lang="en-US" sz="3600" b="1" dirty="0" smtClean="0">
              <a:solidFill>
                <a:schemeClr val="accent6">
                  <a:lumMod val="75000"/>
                </a:schemeClr>
              </a:solidFill>
            </a:endParaRPr>
          </a:p>
          <a:p>
            <a:pPr algn="r" rtl="1"/>
            <a:endParaRPr lang="en-US" sz="4000" b="1" dirty="0">
              <a:solidFill>
                <a:srgbClr val="660033"/>
              </a:solidFill>
            </a:endParaRPr>
          </a:p>
        </p:txBody>
      </p:sp>
      <p:pic>
        <p:nvPicPr>
          <p:cNvPr id="2051" name="Picture 3" descr="C:\Users\saeid\Desktop\MRI_scanner.jpg"/>
          <p:cNvPicPr>
            <a:picLocks noChangeAspect="1" noChangeArrowheads="1"/>
          </p:cNvPicPr>
          <p:nvPr/>
        </p:nvPicPr>
        <p:blipFill>
          <a:blip r:embed="rId2"/>
          <a:srcRect/>
          <a:stretch>
            <a:fillRect/>
          </a:stretch>
        </p:blipFill>
        <p:spPr bwMode="auto">
          <a:xfrm>
            <a:off x="2514600" y="3124200"/>
            <a:ext cx="3962400" cy="2632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4089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fa-IR" dirty="0" smtClean="0">
                <a:solidFill>
                  <a:srgbClr val="FFFF00"/>
                </a:solidFill>
                <a:effectLst>
                  <a:glow rad="101600">
                    <a:srgbClr val="FFC000">
                      <a:alpha val="60000"/>
                    </a:srgbClr>
                  </a:glow>
                  <a:outerShdw blurRad="114300" dist="101600" dir="2700000" algn="tl" rotWithShape="0">
                    <a:srgbClr val="000000">
                      <a:alpha val="40000"/>
                    </a:srgbClr>
                  </a:outerShdw>
                </a:effectLst>
              </a:rPr>
              <a:t>ختم بارداري دراکلامپسی </a:t>
            </a:r>
            <a:br>
              <a:rPr lang="fa-IR" dirty="0" smtClean="0">
                <a:solidFill>
                  <a:srgbClr val="FFFF00"/>
                </a:solidFill>
                <a:effectLst>
                  <a:glow rad="101600">
                    <a:srgbClr val="FFC000">
                      <a:alpha val="60000"/>
                    </a:srgbClr>
                  </a:glow>
                  <a:outerShdw blurRad="114300" dist="101600" dir="2700000" algn="tl" rotWithShape="0">
                    <a:srgbClr val="000000">
                      <a:alpha val="40000"/>
                    </a:srgbClr>
                  </a:outerShdw>
                </a:effectLst>
              </a:rPr>
            </a:br>
            <a:endParaRPr lang="en-US" dirty="0">
              <a:solidFill>
                <a:srgbClr val="FFFF00"/>
              </a:solidFill>
              <a:effectLst>
                <a:glow rad="101600">
                  <a:srgbClr val="FFC000">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a:xfrm>
            <a:off x="457200" y="1371600"/>
            <a:ext cx="8229600" cy="4525963"/>
          </a:xfrm>
        </p:spPr>
        <p:txBody>
          <a:bodyPr>
            <a:normAutofit/>
          </a:bodyPr>
          <a:lstStyle/>
          <a:p>
            <a:pPr algn="r" rtl="1"/>
            <a:r>
              <a:rPr lang="fa-IR" sz="3200" b="1" dirty="0" smtClean="0">
                <a:cs typeface="B Narm" pitchFamily="2" charset="-78"/>
              </a:rPr>
              <a:t>اساس درمان در اكلامپسي، ختم بارداری پس از تثبيت وضعيت </a:t>
            </a:r>
            <a:r>
              <a:rPr lang="en-US" sz="3200" b="1" dirty="0" smtClean="0">
                <a:cs typeface="B Narm" pitchFamily="2" charset="-78"/>
              </a:rPr>
              <a:t>(stable)</a:t>
            </a:r>
            <a:r>
              <a:rPr lang="fa-IR" sz="3200" b="1" dirty="0" smtClean="0">
                <a:cs typeface="B Narm" pitchFamily="2" charset="-78"/>
              </a:rPr>
              <a:t> و با حداقل تروما به مادر و جنين است. در این مورد با توجه به سن بارداری، وضعيت مادر، جنين و وضعيت سرویکس تصميم گيری ميشود .</a:t>
            </a:r>
          </a:p>
          <a:p>
            <a:pPr algn="r" rtl="1"/>
            <a:r>
              <a:rPr lang="fa-IR" sz="3200" b="1" dirty="0" smtClean="0">
                <a:cs typeface="B Narm" pitchFamily="2" charset="-78"/>
              </a:rPr>
              <a:t> منظور از تثبيت وضعيت یعني كاهش فشارخون به ميزان 25% پایه و وجود نتایج آزمایش پلاكت، آنزیم های كبدی و كراتينين است.</a:t>
            </a:r>
          </a:p>
        </p:txBody>
      </p:sp>
      <p:pic>
        <p:nvPicPr>
          <p:cNvPr id="3076" name="Picture 4" descr="C:\Users\saeid\Desktop\alalam_636090998387529364_25f_4x3.jpg"/>
          <p:cNvPicPr>
            <a:picLocks noChangeAspect="1" noChangeArrowheads="1"/>
          </p:cNvPicPr>
          <p:nvPr/>
        </p:nvPicPr>
        <p:blipFill>
          <a:blip r:embed="rId2"/>
          <a:srcRect/>
          <a:stretch>
            <a:fillRect/>
          </a:stretch>
        </p:blipFill>
        <p:spPr bwMode="auto">
          <a:xfrm>
            <a:off x="1447800" y="4724400"/>
            <a:ext cx="3124200" cy="1808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88232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fa-IR" sz="4000" b="1" dirty="0" smtClean="0">
                <a:ln w="12700">
                  <a:solidFill>
                    <a:srgbClr val="FF0000"/>
                  </a:solidFill>
                  <a:prstDash val="solid"/>
                </a:ln>
                <a:solidFill>
                  <a:srgbClr val="FF7C80"/>
                </a:solidFill>
                <a:effectLst>
                  <a:outerShdw blurRad="41275" dist="20320" dir="1800000" algn="tl" rotWithShape="0">
                    <a:srgbClr val="000000">
                      <a:alpha val="40000"/>
                    </a:srgbClr>
                  </a:outerShdw>
                </a:effectLst>
              </a:rPr>
              <a:t>ختم بارداري در اكلامپسي</a:t>
            </a:r>
            <a:endParaRPr lang="en-US" sz="4000" b="1" dirty="0">
              <a:ln w="12700">
                <a:solidFill>
                  <a:srgbClr val="FF0000"/>
                </a:solidFill>
                <a:prstDash val="solid"/>
              </a:ln>
              <a:solidFill>
                <a:srgbClr val="FF7C8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1000" y="1295400"/>
            <a:ext cx="8229600" cy="4876800"/>
          </a:xfrm>
        </p:spPr>
        <p:txBody>
          <a:bodyPr>
            <a:normAutofit fontScale="85000" lnSpcReduction="20000"/>
          </a:bodyPr>
          <a:lstStyle/>
          <a:p>
            <a:pPr algn="r" rtl="1">
              <a:buNone/>
            </a:pPr>
            <a:r>
              <a:rPr lang="fa-IR" sz="3500" b="1" dirty="0" smtClean="0">
                <a:solidFill>
                  <a:srgbClr val="99CC00"/>
                </a:solidFill>
                <a:effectLst>
                  <a:outerShdw blurRad="38100" dist="38100" dir="2700000" algn="tl">
                    <a:srgbClr val="000000">
                      <a:alpha val="43137"/>
                    </a:srgbClr>
                  </a:outerShdw>
                </a:effectLst>
              </a:rPr>
              <a:t>روش ختم بارداری بر اساس شرایط زیر تعيين مي شود:</a:t>
            </a:r>
          </a:p>
          <a:p>
            <a:pPr algn="r" rtl="1">
              <a:buNone/>
            </a:pPr>
            <a:r>
              <a:rPr lang="fa-IR" b="1" dirty="0" smtClean="0">
                <a:solidFill>
                  <a:srgbClr val="002060"/>
                </a:solidFill>
              </a:rPr>
              <a:t>الف) در صورت مناسب بودن سرویکس القای زایماني و زایمان واژینال انجام شود</a:t>
            </a:r>
          </a:p>
          <a:p>
            <a:pPr algn="r" rtl="1">
              <a:buNone/>
            </a:pPr>
            <a:r>
              <a:rPr lang="fa-IR" b="1" dirty="0" smtClean="0">
                <a:solidFill>
                  <a:srgbClr val="002060"/>
                </a:solidFill>
              </a:rPr>
              <a:t>ب) در صورت نامناسب بودن سرویکس: استفاده از پروستاگلاندین برای آمادگي سرویکس بلامانع است. توصيه مي شود ختم بارداری در عرض 24 ساعت انجام شود.</a:t>
            </a:r>
          </a:p>
          <a:p>
            <a:pPr algn="r" rtl="1">
              <a:buNone/>
            </a:pPr>
            <a:r>
              <a:rPr lang="fa-IR" b="1" dirty="0" smtClean="0">
                <a:solidFill>
                  <a:srgbClr val="002060"/>
                </a:solidFill>
              </a:rPr>
              <a:t>ج) در موارد اندیکاسيون های مامایي یا بدتر شدن وضعيت مادر ختم بارداری به صورت اورژانس انجام مي شود.</a:t>
            </a:r>
          </a:p>
          <a:p>
            <a:pPr algn="r" rtl="1">
              <a:buNone/>
            </a:pPr>
            <a:r>
              <a:rPr lang="fa-IR" b="1" dirty="0" smtClean="0">
                <a:solidFill>
                  <a:srgbClr val="002060"/>
                </a:solidFill>
              </a:rPr>
              <a:t>د) در صورت نياز به بي حسي در این بيماران استفاده از روش بي حسي اپيدورال ایمن تر است</a:t>
            </a:r>
          </a:p>
          <a:p>
            <a:pPr algn="r" rtl="1">
              <a:buNone/>
            </a:pPr>
            <a:r>
              <a:rPr lang="fa-IR" sz="4200" dirty="0" smtClean="0">
                <a:solidFill>
                  <a:srgbClr val="FF0000"/>
                </a:solidFill>
              </a:rPr>
              <a:t>ه)</a:t>
            </a:r>
            <a:r>
              <a:rPr lang="fa-IR" sz="4200" b="1" dirty="0" smtClean="0">
                <a:solidFill>
                  <a:srgbClr val="FF0000"/>
                </a:solidFill>
              </a:rPr>
              <a:t>تزريق سولفات منيزيوم در حين زايمان نبايد قطع شود</a:t>
            </a:r>
            <a:endParaRPr lang="en-US" sz="4200" dirty="0">
              <a:solidFill>
                <a:srgbClr val="FF0000"/>
              </a:solidFill>
            </a:endParaRPr>
          </a:p>
        </p:txBody>
      </p:sp>
    </p:spTree>
    <p:extLst>
      <p:ext uri="{BB962C8B-B14F-4D97-AF65-F5344CB8AC3E}">
        <p14:creationId xmlns:p14="http://schemas.microsoft.com/office/powerpoint/2010/main" val="3500854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r>
              <a:rPr lang="fa-IR" b="1" dirty="0" smtClean="0">
                <a:solidFill>
                  <a:srgbClr val="FFCCFF"/>
                </a:solidFill>
                <a:effectLst>
                  <a:glow rad="101600">
                    <a:srgbClr val="FF3399">
                      <a:alpha val="60000"/>
                    </a:srgbClr>
                  </a:glow>
                  <a:outerShdw blurRad="114300" dist="101600" dir="2700000" algn="tl" rotWithShape="0">
                    <a:srgbClr val="000000">
                      <a:alpha val="40000"/>
                    </a:srgbClr>
                  </a:outerShdw>
                </a:effectLst>
              </a:rPr>
              <a:t>مراقبت پس از زایمان</a:t>
            </a:r>
            <a:endParaRPr lang="en-US" b="1" dirty="0">
              <a:solidFill>
                <a:srgbClr val="FFCCFF"/>
              </a:solidFill>
              <a:effectLst>
                <a:glow rad="101600">
                  <a:srgbClr val="FF3399">
                    <a:alpha val="60000"/>
                  </a:srgbClr>
                </a:glow>
                <a:outerShdw blurRad="114300" dist="101600" dir="2700000" algn="tl" rotWithShape="0">
                  <a:srgbClr val="000000">
                    <a:alpha val="40000"/>
                  </a:srgbClr>
                </a:outerShdw>
              </a:effectLst>
            </a:endParaRPr>
          </a:p>
        </p:txBody>
      </p:sp>
      <p:sp>
        <p:nvSpPr>
          <p:cNvPr id="3" name="Content Placeholder 2"/>
          <p:cNvSpPr>
            <a:spLocks noGrp="1"/>
          </p:cNvSpPr>
          <p:nvPr>
            <p:ph idx="1"/>
          </p:nvPr>
        </p:nvSpPr>
        <p:spPr/>
        <p:txBody>
          <a:bodyPr>
            <a:normAutofit/>
          </a:bodyPr>
          <a:lstStyle/>
          <a:p>
            <a:pPr algn="r" rtl="1">
              <a:buNone/>
            </a:pPr>
            <a:r>
              <a:rPr lang="fa-IR" sz="8000" b="1" dirty="0" smtClean="0">
                <a:solidFill>
                  <a:srgbClr val="002060"/>
                </a:solidFill>
                <a:effectLst>
                  <a:outerShdw blurRad="38100" dist="38100" dir="2700000" algn="tl">
                    <a:srgbClr val="000000">
                      <a:alpha val="43137"/>
                    </a:srgbClr>
                  </a:outerShdw>
                </a:effectLst>
              </a:rPr>
              <a:t>د) ارزیابي خطر ترمبوآمبولي بر اساس پروتکل انجام شود</a:t>
            </a:r>
          </a:p>
          <a:p>
            <a:pPr algn="r" rtl="1">
              <a:buNone/>
            </a:pPr>
            <a:endParaRPr lang="en-US" sz="8000" b="1" dirty="0">
              <a:solidFill>
                <a:srgbClr val="002060"/>
              </a:solidFill>
              <a:effectLst>
                <a:outerShdw blurRad="38100" dist="38100" dir="2700000" algn="tl">
                  <a:srgbClr val="000000">
                    <a:alpha val="43137"/>
                  </a:srgbClr>
                </a:outerShdw>
              </a:effectLst>
            </a:endParaRPr>
          </a:p>
        </p:txBody>
      </p:sp>
      <p:pic>
        <p:nvPicPr>
          <p:cNvPr id="6146" name="Picture 2" descr="C:\Users\saeid\Desktop\TH_1373777577_720adb89e5.jpg"/>
          <p:cNvPicPr>
            <a:picLocks noChangeAspect="1" noChangeArrowheads="1"/>
          </p:cNvPicPr>
          <p:nvPr/>
        </p:nvPicPr>
        <p:blipFill>
          <a:blip r:embed="rId2"/>
          <a:srcRect/>
          <a:stretch>
            <a:fillRect/>
          </a:stretch>
        </p:blipFill>
        <p:spPr bwMode="auto">
          <a:xfrm>
            <a:off x="304800" y="304800"/>
            <a:ext cx="20955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84985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6000" b="1" dirty="0" smtClean="0">
                <a:solidFill>
                  <a:srgbClr val="FF0066"/>
                </a:solidFill>
                <a:effectLst>
                  <a:glow rad="101600">
                    <a:srgbClr val="7030A0">
                      <a:alpha val="60000"/>
                    </a:srgbClr>
                  </a:glow>
                  <a:outerShdw blurRad="38100" dist="38100" dir="2700000" algn="tl">
                    <a:srgbClr val="000000">
                      <a:alpha val="43137"/>
                    </a:srgbClr>
                  </a:outerShdw>
                </a:effectLst>
              </a:rPr>
              <a:t>انتقال به</a:t>
            </a:r>
            <a:r>
              <a:rPr lang="en-US" sz="6000" b="1" dirty="0" smtClean="0">
                <a:solidFill>
                  <a:srgbClr val="FF0066"/>
                </a:solidFill>
                <a:effectLst>
                  <a:glow rad="101600">
                    <a:srgbClr val="7030A0">
                      <a:alpha val="60000"/>
                    </a:srgbClr>
                  </a:glow>
                  <a:outerShdw blurRad="38100" dist="38100" dir="2700000" algn="tl">
                    <a:srgbClr val="000000">
                      <a:alpha val="43137"/>
                    </a:srgbClr>
                  </a:outerShdw>
                </a:effectLst>
              </a:rPr>
              <a:t>ICU</a:t>
            </a:r>
            <a:endParaRPr lang="en-US" sz="6000" b="1" dirty="0">
              <a:solidFill>
                <a:srgbClr val="FF0066"/>
              </a:solidFill>
              <a:effectLst>
                <a:glow rad="101600">
                  <a:srgbClr val="7030A0">
                    <a:alpha val="60000"/>
                  </a:srgb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buFont typeface="Wingdings" pitchFamily="2" charset="2"/>
              <a:buChar char="ü"/>
            </a:pPr>
            <a:r>
              <a:rPr lang="fa-IR" b="1" dirty="0" smtClean="0">
                <a:solidFill>
                  <a:srgbClr val="002060"/>
                </a:solidFill>
                <a:effectLst>
                  <a:glow rad="63500">
                    <a:schemeClr val="accent2">
                      <a:satMod val="175000"/>
                      <a:alpha val="40000"/>
                    </a:schemeClr>
                  </a:glow>
                </a:effectLst>
              </a:rPr>
              <a:t>ادم حاد ریه</a:t>
            </a:r>
          </a:p>
          <a:p>
            <a:pPr algn="r" rtl="1">
              <a:buFont typeface="Wingdings" pitchFamily="2" charset="2"/>
              <a:buChar char="ü"/>
            </a:pPr>
            <a:r>
              <a:rPr lang="fa-IR" b="1" dirty="0" smtClean="0">
                <a:solidFill>
                  <a:srgbClr val="002060"/>
                </a:solidFill>
                <a:effectLst>
                  <a:glow rad="63500">
                    <a:schemeClr val="accent2">
                      <a:satMod val="175000"/>
                      <a:alpha val="40000"/>
                    </a:schemeClr>
                  </a:glow>
                </a:effectLst>
              </a:rPr>
              <a:t>آنوری</a:t>
            </a:r>
          </a:p>
          <a:p>
            <a:pPr algn="r" rtl="1">
              <a:buFont typeface="Wingdings" pitchFamily="2" charset="2"/>
              <a:buChar char="ü"/>
            </a:pPr>
            <a:r>
              <a:rPr lang="fa-IR" b="1" dirty="0" smtClean="0">
                <a:solidFill>
                  <a:srgbClr val="002060"/>
                </a:solidFill>
                <a:effectLst>
                  <a:glow rad="63500">
                    <a:schemeClr val="accent2">
                      <a:satMod val="175000"/>
                      <a:alpha val="40000"/>
                    </a:schemeClr>
                  </a:glow>
                </a:effectLst>
              </a:rPr>
              <a:t>فشارخون مقاوم به درمان</a:t>
            </a:r>
          </a:p>
          <a:p>
            <a:pPr algn="r" rtl="1">
              <a:buFont typeface="Wingdings" pitchFamily="2" charset="2"/>
              <a:buChar char="ü"/>
            </a:pPr>
            <a:r>
              <a:rPr lang="fa-IR" b="1" dirty="0" smtClean="0">
                <a:solidFill>
                  <a:srgbClr val="002060"/>
                </a:solidFill>
                <a:effectLst>
                  <a:glow rad="63500">
                    <a:schemeClr val="accent2">
                      <a:satMod val="175000"/>
                      <a:alpha val="40000"/>
                    </a:schemeClr>
                  </a:glow>
                </a:effectLst>
              </a:rPr>
              <a:t>تشنج مکرر</a:t>
            </a:r>
          </a:p>
          <a:p>
            <a:pPr algn="r" rtl="1">
              <a:buFont typeface="Wingdings" pitchFamily="2" charset="2"/>
              <a:buChar char="ü"/>
            </a:pPr>
            <a:r>
              <a:rPr lang="en-US" b="1" dirty="0" smtClean="0">
                <a:solidFill>
                  <a:srgbClr val="002060"/>
                </a:solidFill>
                <a:effectLst>
                  <a:glow rad="63500">
                    <a:schemeClr val="accent2">
                      <a:satMod val="175000"/>
                      <a:alpha val="40000"/>
                    </a:schemeClr>
                  </a:glow>
                </a:effectLst>
              </a:rPr>
              <a:t>End organ damage</a:t>
            </a:r>
          </a:p>
          <a:p>
            <a:pPr algn="r" rtl="1">
              <a:buFont typeface="Wingdings" pitchFamily="2" charset="2"/>
              <a:buChar char="ü"/>
            </a:pPr>
            <a:r>
              <a:rPr lang="en-US" b="1" dirty="0" smtClean="0">
                <a:solidFill>
                  <a:srgbClr val="002060"/>
                </a:solidFill>
                <a:effectLst>
                  <a:glow rad="63500">
                    <a:schemeClr val="accent2">
                      <a:satMod val="175000"/>
                      <a:alpha val="40000"/>
                    </a:schemeClr>
                  </a:glow>
                </a:effectLst>
              </a:rPr>
              <a:t>TTP</a:t>
            </a:r>
          </a:p>
        </p:txBody>
      </p:sp>
      <p:pic>
        <p:nvPicPr>
          <p:cNvPr id="10242" name="Picture 2" descr="C:\Users\saeid\Desktop\Intensive-Care-Unit.jpg"/>
          <p:cNvPicPr>
            <a:picLocks noChangeAspect="1" noChangeArrowheads="1"/>
          </p:cNvPicPr>
          <p:nvPr/>
        </p:nvPicPr>
        <p:blipFill>
          <a:blip r:embed="rId2" cstate="print"/>
          <a:srcRect/>
          <a:stretch>
            <a:fillRect/>
          </a:stretch>
        </p:blipFill>
        <p:spPr bwMode="auto">
          <a:xfrm>
            <a:off x="457200" y="1600200"/>
            <a:ext cx="3810000" cy="4353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47532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p:txBody>
          <a:bodyPr>
            <a:normAutofit/>
          </a:bodyPr>
          <a:lstStyle/>
          <a:p>
            <a:pPr algn="r" rtl="1">
              <a:buNone/>
            </a:pPr>
            <a:r>
              <a:rPr lang="fa-IR" sz="3600" b="1" dirty="0" smtClean="0">
                <a:solidFill>
                  <a:schemeClr val="accent6">
                    <a:lumMod val="75000"/>
                  </a:schemeClr>
                </a:solidFill>
              </a:rPr>
              <a:t>مادر باید حداقل 48 تا </a:t>
            </a:r>
            <a:r>
              <a:rPr lang="en-US" sz="3600" b="1" dirty="0" smtClean="0">
                <a:solidFill>
                  <a:schemeClr val="accent6">
                    <a:lumMod val="75000"/>
                  </a:schemeClr>
                </a:solidFill>
              </a:rPr>
              <a:t>72</a:t>
            </a:r>
            <a:r>
              <a:rPr lang="fa-IR" sz="3600" b="1" dirty="0" smtClean="0">
                <a:solidFill>
                  <a:schemeClr val="accent6">
                    <a:lumMod val="75000"/>
                  </a:schemeClr>
                </a:solidFill>
              </a:rPr>
              <a:t>ساعت پس از پايان تزريق سولفات</a:t>
            </a:r>
            <a:r>
              <a:rPr lang="en-US" sz="3600" b="1" dirty="0" smtClean="0">
                <a:solidFill>
                  <a:schemeClr val="accent6">
                    <a:lumMod val="75000"/>
                  </a:schemeClr>
                </a:solidFill>
              </a:rPr>
              <a:t> </a:t>
            </a:r>
            <a:r>
              <a:rPr lang="fa-IR" sz="3600" b="1" dirty="0" smtClean="0">
                <a:solidFill>
                  <a:schemeClr val="accent6">
                    <a:lumMod val="75000"/>
                  </a:schemeClr>
                </a:solidFill>
              </a:rPr>
              <a:t>منيزيوم، در بيمارستان تحت نظر باشد و در صورت داشتن شرایط زیر ترخيص و </a:t>
            </a:r>
            <a:r>
              <a:rPr lang="en-US" sz="3600" b="1" dirty="0" smtClean="0">
                <a:solidFill>
                  <a:schemeClr val="accent6">
                    <a:lumMod val="75000"/>
                  </a:schemeClr>
                </a:solidFill>
              </a:rPr>
              <a:t>3</a:t>
            </a:r>
            <a:r>
              <a:rPr lang="fa-IR" sz="3600" b="1" dirty="0" smtClean="0">
                <a:solidFill>
                  <a:schemeClr val="accent6">
                    <a:lumMod val="75000"/>
                  </a:schemeClr>
                </a:solidFill>
              </a:rPr>
              <a:t> روز بعد پيگيری شود</a:t>
            </a:r>
            <a:endParaRPr lang="en-US" sz="3600" b="1" dirty="0" smtClean="0">
              <a:solidFill>
                <a:schemeClr val="accent6">
                  <a:lumMod val="75000"/>
                </a:schemeClr>
              </a:solidFill>
            </a:endParaRPr>
          </a:p>
        </p:txBody>
      </p:sp>
      <p:pic>
        <p:nvPicPr>
          <p:cNvPr id="6146" name="Picture 2" descr="C:\Users\saeid\Desktop\n82627655-71798005.jpg"/>
          <p:cNvPicPr>
            <a:picLocks noChangeAspect="1" noChangeArrowheads="1"/>
          </p:cNvPicPr>
          <p:nvPr/>
        </p:nvPicPr>
        <p:blipFill>
          <a:blip r:embed="rId2"/>
          <a:srcRect/>
          <a:stretch>
            <a:fillRect/>
          </a:stretch>
        </p:blipFill>
        <p:spPr bwMode="auto">
          <a:xfrm>
            <a:off x="1219200" y="3733800"/>
            <a:ext cx="4533900" cy="27347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102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a:xfrm>
            <a:off x="457200" y="1219200"/>
            <a:ext cx="8229600" cy="4525963"/>
          </a:xfrm>
        </p:spPr>
        <p:txBody>
          <a:bodyPr>
            <a:normAutofit/>
          </a:bodyPr>
          <a:lstStyle/>
          <a:p>
            <a:pPr marL="514350" indent="-514350" algn="r" rtl="1">
              <a:buFont typeface="Arial" pitchFamily="34" charset="0"/>
              <a:buChar char="•"/>
            </a:pPr>
            <a:r>
              <a:rPr lang="fa-IR" b="1" dirty="0" smtClean="0">
                <a:solidFill>
                  <a:schemeClr val="accent6">
                    <a:lumMod val="75000"/>
                  </a:schemeClr>
                </a:solidFill>
              </a:rPr>
              <a:t>پس از كنترل فشارخون </a:t>
            </a:r>
            <a:r>
              <a:rPr lang="en-US" b="1" dirty="0" smtClean="0">
                <a:solidFill>
                  <a:schemeClr val="accent6">
                    <a:lumMod val="75000"/>
                  </a:schemeClr>
                </a:solidFill>
              </a:rPr>
              <a:t>)</a:t>
            </a:r>
            <a:r>
              <a:rPr lang="fa-IR" b="1" dirty="0" smtClean="0">
                <a:solidFill>
                  <a:schemeClr val="accent6">
                    <a:lumMod val="75000"/>
                  </a:schemeClr>
                </a:solidFill>
              </a:rPr>
              <a:t>هر </a:t>
            </a:r>
            <a:r>
              <a:rPr lang="en-US" b="1" dirty="0" smtClean="0">
                <a:solidFill>
                  <a:schemeClr val="accent6">
                    <a:lumMod val="75000"/>
                  </a:schemeClr>
                </a:solidFill>
              </a:rPr>
              <a:t>6</a:t>
            </a:r>
            <a:r>
              <a:rPr lang="fa-IR" b="1" dirty="0" smtClean="0">
                <a:solidFill>
                  <a:schemeClr val="accent6">
                    <a:lumMod val="75000"/>
                  </a:schemeClr>
                </a:solidFill>
              </a:rPr>
              <a:t> ساعت تا ترخيص</a:t>
            </a:r>
            <a:r>
              <a:rPr lang="en-US" b="1" dirty="0" smtClean="0">
                <a:solidFill>
                  <a:schemeClr val="accent6">
                    <a:lumMod val="75000"/>
                  </a:schemeClr>
                </a:solidFill>
              </a:rPr>
              <a:t>(</a:t>
            </a:r>
            <a:r>
              <a:rPr lang="fa-IR" b="1" dirty="0" smtClean="0">
                <a:solidFill>
                  <a:schemeClr val="accent6">
                    <a:lumMod val="75000"/>
                  </a:schemeClr>
                </a:solidFill>
              </a:rPr>
              <a:t> در صورتي كه فشارخون بالای</a:t>
            </a:r>
            <a:r>
              <a:rPr lang="en-US" b="1" dirty="0" smtClean="0">
                <a:solidFill>
                  <a:schemeClr val="accent6">
                    <a:lumMod val="75000"/>
                  </a:schemeClr>
                </a:solidFill>
              </a:rPr>
              <a:t>150/100 </a:t>
            </a:r>
            <a:r>
              <a:rPr lang="fa-IR" b="1" dirty="0" smtClean="0">
                <a:solidFill>
                  <a:schemeClr val="accent6">
                    <a:lumMod val="75000"/>
                  </a:schemeClr>
                </a:solidFill>
              </a:rPr>
              <a:t>ميلي متر جيوه بود از داروهای كاهنده فشارخون استفاده شود.</a:t>
            </a:r>
          </a:p>
        </p:txBody>
      </p:sp>
      <p:pic>
        <p:nvPicPr>
          <p:cNvPr id="7170" name="Picture 2" descr="C:\Users\saeid\Desktop\image.jpg"/>
          <p:cNvPicPr>
            <a:picLocks noChangeAspect="1" noChangeArrowheads="1"/>
          </p:cNvPicPr>
          <p:nvPr/>
        </p:nvPicPr>
        <p:blipFill>
          <a:blip r:embed="rId2"/>
          <a:srcRect/>
          <a:stretch>
            <a:fillRect/>
          </a:stretch>
        </p:blipFill>
        <p:spPr bwMode="auto">
          <a:xfrm>
            <a:off x="1905000" y="2895600"/>
            <a:ext cx="5410200" cy="3133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397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5693866"/>
          </a:xfrm>
          <a:prstGeom prst="rect">
            <a:avLst/>
          </a:prstGeom>
        </p:spPr>
        <p:txBody>
          <a:bodyPr wrap="square">
            <a:spAutoFit/>
          </a:bodyPr>
          <a:lstStyle/>
          <a:p>
            <a:r>
              <a:rPr lang="en-US" sz="2000" dirty="0" smtClean="0">
                <a:solidFill>
                  <a:srgbClr val="C5151C"/>
                </a:solidFill>
                <a:latin typeface="Dax-Bold"/>
              </a:rPr>
              <a:t> </a:t>
            </a:r>
            <a:r>
              <a:rPr lang="en-US" sz="2400" b="1" i="1" dirty="0">
                <a:solidFill>
                  <a:srgbClr val="211B16"/>
                </a:solidFill>
                <a:latin typeface="Dax-Regular"/>
              </a:rPr>
              <a:t>Diagnostic Criteria for Pregnancy-Associated Hypertension</a:t>
            </a:r>
            <a:endParaRPr lang="en-US" sz="2000" b="1" i="1" dirty="0">
              <a:solidFill>
                <a:srgbClr val="211B16"/>
              </a:solidFill>
              <a:latin typeface="Dax-Regular"/>
            </a:endParaRPr>
          </a:p>
          <a:p>
            <a:endParaRPr lang="fa-IR" sz="2000" dirty="0" smtClean="0">
              <a:solidFill>
                <a:srgbClr val="FF0000"/>
              </a:solidFill>
              <a:latin typeface="Dax-Medium"/>
            </a:endParaRPr>
          </a:p>
          <a:p>
            <a:r>
              <a:rPr lang="en-US" sz="2000" dirty="0" smtClean="0">
                <a:solidFill>
                  <a:srgbClr val="FF0000"/>
                </a:solidFill>
                <a:latin typeface="Dax-Medium"/>
              </a:rPr>
              <a:t>Condition </a:t>
            </a:r>
            <a:r>
              <a:rPr lang="en-US" sz="2000" dirty="0">
                <a:solidFill>
                  <a:srgbClr val="FF0000"/>
                </a:solidFill>
                <a:latin typeface="Dax-Medium"/>
              </a:rPr>
              <a:t>Criteria Required</a:t>
            </a:r>
          </a:p>
          <a:p>
            <a:pPr marL="342900" indent="-342900">
              <a:buFont typeface="Arial" panose="020B0604020202020204" pitchFamily="34" charset="0"/>
              <a:buChar char="•"/>
            </a:pPr>
            <a:r>
              <a:rPr lang="en-US" sz="2000" dirty="0">
                <a:solidFill>
                  <a:srgbClr val="990033"/>
                </a:solidFill>
                <a:latin typeface="Dax-Medium"/>
              </a:rPr>
              <a:t>Gestational hypertension </a:t>
            </a:r>
            <a:r>
              <a:rPr lang="en-US" sz="2000" dirty="0">
                <a:solidFill>
                  <a:srgbClr val="211B16"/>
                </a:solidFill>
                <a:latin typeface="Dax-Light"/>
              </a:rPr>
              <a:t>BP </a:t>
            </a:r>
            <a:r>
              <a:rPr lang="en-US" sz="2000" dirty="0">
                <a:solidFill>
                  <a:srgbClr val="211B16"/>
                </a:solidFill>
                <a:latin typeface="Symbol" panose="05050102010706020507" pitchFamily="18" charset="2"/>
              </a:rPr>
              <a:t>&gt; </a:t>
            </a:r>
            <a:r>
              <a:rPr lang="en-US" sz="2000" dirty="0">
                <a:solidFill>
                  <a:srgbClr val="211B16"/>
                </a:solidFill>
                <a:latin typeface="Dax-Light"/>
              </a:rPr>
              <a:t>140/90 mmHg after 20 weeks in previously normotensive women</a:t>
            </a:r>
          </a:p>
          <a:p>
            <a:pPr marL="342900" indent="-342900">
              <a:buFont typeface="Arial" panose="020B0604020202020204" pitchFamily="34" charset="0"/>
              <a:buChar char="•"/>
            </a:pPr>
            <a:r>
              <a:rPr lang="en-US" sz="2000" dirty="0">
                <a:solidFill>
                  <a:srgbClr val="990033"/>
                </a:solidFill>
                <a:latin typeface="Dax-Medium"/>
              </a:rPr>
              <a:t>Preeclampsia</a:t>
            </a:r>
            <a:r>
              <a:rPr lang="en-US" sz="2000" dirty="0">
                <a:solidFill>
                  <a:srgbClr val="211B16"/>
                </a:solidFill>
                <a:latin typeface="Dax-Medium"/>
              </a:rPr>
              <a:t>—Hypertension and:</a:t>
            </a:r>
          </a:p>
          <a:p>
            <a:pPr marL="342900" indent="-342900">
              <a:buFont typeface="Wingdings" panose="05000000000000000000" pitchFamily="2" charset="2"/>
              <a:buChar char="v"/>
            </a:pPr>
            <a:r>
              <a:rPr lang="en-US" sz="2000" dirty="0">
                <a:solidFill>
                  <a:srgbClr val="211B16"/>
                </a:solidFill>
                <a:latin typeface="Dax-Light"/>
              </a:rPr>
              <a:t>Proteinuria </a:t>
            </a:r>
            <a:endParaRPr lang="fa-IR" sz="2000" dirty="0" smtClean="0">
              <a:solidFill>
                <a:srgbClr val="211B16"/>
              </a:solidFill>
              <a:latin typeface="Dax-Light"/>
            </a:endParaRPr>
          </a:p>
          <a:p>
            <a:r>
              <a:rPr lang="en-US" sz="2000" dirty="0" smtClean="0">
                <a:solidFill>
                  <a:srgbClr val="211B16"/>
                </a:solidFill>
                <a:latin typeface="AGaramondPro-Regular" panose="02020502060506020403" pitchFamily="18" charset="0"/>
              </a:rPr>
              <a:t>• </a:t>
            </a:r>
            <a:r>
              <a:rPr lang="en-US" sz="2000" dirty="0" smtClean="0">
                <a:solidFill>
                  <a:srgbClr val="211B16"/>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smtClean="0">
                <a:solidFill>
                  <a:srgbClr val="211B16"/>
                </a:solidFill>
                <a:latin typeface="Dax-Light"/>
              </a:rPr>
              <a:t>300 </a:t>
            </a:r>
            <a:r>
              <a:rPr lang="en-US" sz="2000" dirty="0">
                <a:solidFill>
                  <a:srgbClr val="211B16"/>
                </a:solidFill>
                <a:latin typeface="Dax-Light"/>
              </a:rPr>
              <a:t>mg/24h, or</a:t>
            </a:r>
          </a:p>
          <a:p>
            <a:r>
              <a:rPr lang="en-US" sz="2000" dirty="0">
                <a:solidFill>
                  <a:srgbClr val="211B16"/>
                </a:solidFill>
                <a:latin typeface="AGaramondPro-Regular" panose="02020502060506020403" pitchFamily="18" charset="0"/>
              </a:rPr>
              <a:t>• </a:t>
            </a:r>
            <a:r>
              <a:rPr lang="en-US" sz="2000" dirty="0">
                <a:solidFill>
                  <a:srgbClr val="211B16"/>
                </a:solidFill>
                <a:latin typeface="Dax-Light"/>
              </a:rPr>
              <a:t>Protein: creatinine ratio </a:t>
            </a:r>
            <a:r>
              <a:rPr lang="en-US" sz="2000" dirty="0" smtClean="0">
                <a:solidFill>
                  <a:srgbClr val="211B16"/>
                </a:solidFill>
                <a:latin typeface="Times New Roman" panose="02020603050405020304" pitchFamily="18" charset="0"/>
                <a:cs typeface="Times New Roman" panose="02020603050405020304" pitchFamily="18" charset="0"/>
              </a:rPr>
              <a:t>≥</a:t>
            </a:r>
            <a:r>
              <a:rPr lang="en-US" sz="2000" dirty="0" smtClean="0">
                <a:solidFill>
                  <a:srgbClr val="211B16"/>
                </a:solidFill>
                <a:latin typeface="Symbol" panose="05050102010706020507" pitchFamily="18" charset="2"/>
              </a:rPr>
              <a:t> </a:t>
            </a:r>
            <a:r>
              <a:rPr lang="en-US" sz="2000" dirty="0">
                <a:solidFill>
                  <a:srgbClr val="211B16"/>
                </a:solidFill>
                <a:latin typeface="Dax-Light"/>
              </a:rPr>
              <a:t>0.3 or</a:t>
            </a:r>
          </a:p>
          <a:p>
            <a:r>
              <a:rPr lang="en-US" sz="2000" dirty="0">
                <a:solidFill>
                  <a:srgbClr val="211B16"/>
                </a:solidFill>
                <a:latin typeface="AGaramondPro-Regular" panose="02020502060506020403" pitchFamily="18" charset="0"/>
              </a:rPr>
              <a:t>• </a:t>
            </a:r>
            <a:r>
              <a:rPr lang="en-US" sz="2000" dirty="0">
                <a:solidFill>
                  <a:srgbClr val="211B16"/>
                </a:solidFill>
                <a:latin typeface="Dax-Light"/>
              </a:rPr>
              <a:t>Dipstick 1</a:t>
            </a:r>
            <a:r>
              <a:rPr lang="en-US" sz="2000" dirty="0">
                <a:solidFill>
                  <a:srgbClr val="211B16"/>
                </a:solidFill>
                <a:latin typeface="Symbol" panose="05050102010706020507" pitchFamily="18" charset="2"/>
              </a:rPr>
              <a:t>+ </a:t>
            </a:r>
            <a:r>
              <a:rPr lang="en-US" sz="2000" dirty="0" smtClean="0">
                <a:solidFill>
                  <a:srgbClr val="211B16"/>
                </a:solidFill>
                <a:latin typeface="Dax-Light"/>
              </a:rPr>
              <a:t>persistent</a:t>
            </a:r>
            <a:endParaRPr lang="en-US" sz="1200" dirty="0">
              <a:solidFill>
                <a:srgbClr val="211B16"/>
              </a:solidFill>
              <a:latin typeface="Dax-Light"/>
            </a:endParaRPr>
          </a:p>
          <a:p>
            <a:r>
              <a:rPr lang="en-US" sz="2000" i="1" dirty="0">
                <a:solidFill>
                  <a:srgbClr val="211B16"/>
                </a:solidFill>
                <a:latin typeface="Dax-MediumItalic"/>
              </a:rPr>
              <a:t>or</a:t>
            </a:r>
          </a:p>
          <a:p>
            <a:pPr marL="342900" indent="-342900">
              <a:buFont typeface="Wingdings" panose="05000000000000000000" pitchFamily="2" charset="2"/>
              <a:buChar char="v"/>
            </a:pPr>
            <a:r>
              <a:rPr lang="en-US" sz="2000" dirty="0">
                <a:solidFill>
                  <a:srgbClr val="211B16"/>
                </a:solidFill>
                <a:latin typeface="Dax-Light"/>
              </a:rPr>
              <a:t>Thrombocytopenia </a:t>
            </a:r>
            <a:r>
              <a:rPr lang="en-US" sz="2000" dirty="0">
                <a:solidFill>
                  <a:srgbClr val="211B16"/>
                </a:solidFill>
                <a:latin typeface="AGaramondPro-Regular" panose="02020502060506020403" pitchFamily="18" charset="0"/>
              </a:rPr>
              <a:t>• </a:t>
            </a:r>
            <a:r>
              <a:rPr lang="en-US" sz="2000" dirty="0">
                <a:solidFill>
                  <a:srgbClr val="211B16"/>
                </a:solidFill>
                <a:latin typeface="Dax-Light"/>
              </a:rPr>
              <a:t>Platelets </a:t>
            </a:r>
            <a:r>
              <a:rPr lang="en-US" sz="2000" dirty="0">
                <a:solidFill>
                  <a:srgbClr val="211B16"/>
                </a:solidFill>
                <a:latin typeface="Symbol" panose="05050102010706020507" pitchFamily="18" charset="2"/>
              </a:rPr>
              <a:t>&lt; </a:t>
            </a:r>
            <a:r>
              <a:rPr lang="en-US" sz="2000" dirty="0">
                <a:solidFill>
                  <a:srgbClr val="211B16"/>
                </a:solidFill>
                <a:latin typeface="Dax-Light"/>
              </a:rPr>
              <a:t>100,000/</a:t>
            </a:r>
            <a:r>
              <a:rPr lang="el-GR" dirty="0">
                <a:solidFill>
                  <a:srgbClr val="211B16"/>
                </a:solidFill>
                <a:latin typeface="Symbol" panose="05050102010706020507" pitchFamily="18" charset="2"/>
              </a:rPr>
              <a:t>μ</a:t>
            </a:r>
            <a:r>
              <a:rPr lang="en-US" sz="2000" dirty="0">
                <a:solidFill>
                  <a:srgbClr val="211B16"/>
                </a:solidFill>
                <a:latin typeface="Dax-Light"/>
              </a:rPr>
              <a:t>L</a:t>
            </a:r>
          </a:p>
          <a:p>
            <a:pPr marL="342900" indent="-342900">
              <a:buFont typeface="Wingdings" panose="05000000000000000000" pitchFamily="2" charset="2"/>
              <a:buChar char="v"/>
            </a:pPr>
            <a:r>
              <a:rPr lang="en-US" sz="2000" dirty="0">
                <a:solidFill>
                  <a:srgbClr val="211B16"/>
                </a:solidFill>
                <a:latin typeface="Dax-Light"/>
              </a:rPr>
              <a:t>Renal insufficiency </a:t>
            </a:r>
            <a:r>
              <a:rPr lang="en-US" sz="2000" dirty="0">
                <a:solidFill>
                  <a:srgbClr val="211B16"/>
                </a:solidFill>
                <a:latin typeface="AGaramondPro-Regular" panose="02020502060506020403" pitchFamily="18" charset="0"/>
              </a:rPr>
              <a:t>• </a:t>
            </a:r>
            <a:r>
              <a:rPr lang="en-US" sz="2000" dirty="0">
                <a:solidFill>
                  <a:srgbClr val="211B16"/>
                </a:solidFill>
                <a:latin typeface="Dax-Light"/>
              </a:rPr>
              <a:t>Creatinine </a:t>
            </a:r>
            <a:r>
              <a:rPr lang="en-US" sz="2000" dirty="0">
                <a:solidFill>
                  <a:srgbClr val="211B16"/>
                </a:solidFill>
                <a:latin typeface="Symbol" panose="05050102010706020507" pitchFamily="18" charset="2"/>
              </a:rPr>
              <a:t>&gt; </a:t>
            </a:r>
            <a:r>
              <a:rPr lang="en-US" sz="2000" dirty="0">
                <a:solidFill>
                  <a:srgbClr val="211B16"/>
                </a:solidFill>
                <a:latin typeface="Dax-Light"/>
              </a:rPr>
              <a:t>1.1 mg/</a:t>
            </a:r>
            <a:r>
              <a:rPr lang="en-US" sz="2000" dirty="0" err="1">
                <a:solidFill>
                  <a:srgbClr val="211B16"/>
                </a:solidFill>
                <a:latin typeface="Dax-Light"/>
              </a:rPr>
              <a:t>dL</a:t>
            </a:r>
            <a:r>
              <a:rPr lang="en-US" sz="2000" dirty="0">
                <a:solidFill>
                  <a:srgbClr val="211B16"/>
                </a:solidFill>
                <a:latin typeface="Dax-Light"/>
              </a:rPr>
              <a:t> or doubling of </a:t>
            </a:r>
            <a:r>
              <a:rPr lang="en-US" sz="2000" dirty="0" err="1">
                <a:solidFill>
                  <a:srgbClr val="211B16"/>
                </a:solidFill>
                <a:latin typeface="Dax-Light"/>
              </a:rPr>
              <a:t>baseline</a:t>
            </a:r>
            <a:r>
              <a:rPr lang="en-US" sz="1200" dirty="0" err="1">
                <a:solidFill>
                  <a:srgbClr val="211B16"/>
                </a:solidFill>
                <a:latin typeface="Dax-Light"/>
              </a:rPr>
              <a:t>b</a:t>
            </a:r>
            <a:endParaRPr lang="en-US" sz="1200" dirty="0">
              <a:solidFill>
                <a:srgbClr val="211B16"/>
              </a:solidFill>
              <a:latin typeface="Dax-Light"/>
            </a:endParaRPr>
          </a:p>
          <a:p>
            <a:pPr marL="342900" indent="-342900">
              <a:buFont typeface="Wingdings" panose="05000000000000000000" pitchFamily="2" charset="2"/>
              <a:buChar char="v"/>
            </a:pPr>
            <a:r>
              <a:rPr lang="en-US" sz="2000" dirty="0">
                <a:solidFill>
                  <a:srgbClr val="211B16"/>
                </a:solidFill>
                <a:latin typeface="Dax-Light"/>
              </a:rPr>
              <a:t>Liver </a:t>
            </a:r>
            <a:r>
              <a:rPr lang="en-US" sz="2000" dirty="0" smtClean="0">
                <a:solidFill>
                  <a:srgbClr val="211B16"/>
                </a:solidFill>
                <a:latin typeface="Dax-Light"/>
              </a:rPr>
              <a:t>involvement</a:t>
            </a:r>
            <a:endParaRPr lang="fa-IR" sz="2000" dirty="0" smtClean="0">
              <a:solidFill>
                <a:srgbClr val="211B16"/>
              </a:solidFill>
              <a:latin typeface="Dax-Light"/>
            </a:endParaRPr>
          </a:p>
          <a:p>
            <a:r>
              <a:rPr lang="en-US" sz="2000" dirty="0">
                <a:solidFill>
                  <a:srgbClr val="211B16"/>
                </a:solidFill>
                <a:latin typeface="AGaramondPro-Regular" panose="02020502060506020403" pitchFamily="18" charset="0"/>
              </a:rPr>
              <a:t>• </a:t>
            </a:r>
            <a:r>
              <a:rPr lang="en-US" sz="2000" dirty="0">
                <a:solidFill>
                  <a:srgbClr val="211B16"/>
                </a:solidFill>
                <a:latin typeface="Dax-Light"/>
              </a:rPr>
              <a:t>Serum transaminase </a:t>
            </a:r>
            <a:r>
              <a:rPr lang="en-US" sz="2000" dirty="0" err="1">
                <a:solidFill>
                  <a:srgbClr val="211B16"/>
                </a:solidFill>
                <a:latin typeface="Dax-Light"/>
              </a:rPr>
              <a:t>levels</a:t>
            </a:r>
            <a:r>
              <a:rPr lang="en-US" sz="1200" dirty="0" err="1">
                <a:solidFill>
                  <a:srgbClr val="211B16"/>
                </a:solidFill>
                <a:latin typeface="Dax-Light"/>
              </a:rPr>
              <a:t>c</a:t>
            </a:r>
            <a:r>
              <a:rPr lang="en-US" sz="1200" dirty="0">
                <a:solidFill>
                  <a:srgbClr val="211B16"/>
                </a:solidFill>
                <a:latin typeface="Dax-Light"/>
              </a:rPr>
              <a:t> </a:t>
            </a:r>
            <a:r>
              <a:rPr lang="en-US" sz="2000" dirty="0">
                <a:solidFill>
                  <a:srgbClr val="211B16"/>
                </a:solidFill>
                <a:latin typeface="Dax-Light"/>
              </a:rPr>
              <a:t>twice </a:t>
            </a:r>
            <a:r>
              <a:rPr lang="en-US" sz="2000" dirty="0" smtClean="0">
                <a:solidFill>
                  <a:srgbClr val="211B16"/>
                </a:solidFill>
                <a:latin typeface="Dax-Light"/>
              </a:rPr>
              <a:t>normal</a:t>
            </a:r>
            <a:endParaRPr lang="en-US" sz="2000" dirty="0">
              <a:solidFill>
                <a:srgbClr val="211B16"/>
              </a:solidFill>
              <a:latin typeface="Dax-Light"/>
            </a:endParaRPr>
          </a:p>
          <a:p>
            <a:pPr marL="342900" indent="-342900">
              <a:buFont typeface="Wingdings" panose="05000000000000000000" pitchFamily="2" charset="2"/>
              <a:buChar char="v"/>
            </a:pPr>
            <a:r>
              <a:rPr lang="en-US" sz="2000" dirty="0">
                <a:solidFill>
                  <a:srgbClr val="211B16"/>
                </a:solidFill>
                <a:latin typeface="Dax-Light"/>
              </a:rPr>
              <a:t>Cerebral symptoms</a:t>
            </a:r>
          </a:p>
          <a:p>
            <a:r>
              <a:rPr lang="en-US" sz="2000" dirty="0" smtClean="0">
                <a:solidFill>
                  <a:srgbClr val="211B16"/>
                </a:solidFill>
                <a:latin typeface="AGaramondPro-Regular" panose="02020502060506020403" pitchFamily="18" charset="0"/>
              </a:rPr>
              <a:t>• </a:t>
            </a:r>
            <a:r>
              <a:rPr lang="en-US" sz="2000" dirty="0">
                <a:solidFill>
                  <a:srgbClr val="211B16"/>
                </a:solidFill>
                <a:latin typeface="Dax-Light"/>
              </a:rPr>
              <a:t>Headache, visual disturbances, convulsions</a:t>
            </a:r>
          </a:p>
          <a:p>
            <a:pPr marL="342900" indent="-342900">
              <a:buFont typeface="Wingdings" panose="05000000000000000000" pitchFamily="2" charset="2"/>
              <a:buChar char="v"/>
            </a:pPr>
            <a:r>
              <a:rPr lang="en-US" sz="2000" dirty="0">
                <a:solidFill>
                  <a:srgbClr val="211B16"/>
                </a:solidFill>
                <a:latin typeface="Dax-Light"/>
              </a:rPr>
              <a:t>Pulmonary edema —</a:t>
            </a:r>
            <a:endParaRPr lang="en-US" sz="4400" dirty="0"/>
          </a:p>
        </p:txBody>
      </p:sp>
    </p:spTree>
    <p:extLst>
      <p:ext uri="{BB962C8B-B14F-4D97-AF65-F5344CB8AC3E}">
        <p14:creationId xmlns:p14="http://schemas.microsoft.com/office/powerpoint/2010/main" val="872102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a:xfrm>
            <a:off x="457200" y="1981200"/>
            <a:ext cx="8229600" cy="4525963"/>
          </a:xfrm>
        </p:spPr>
        <p:txBody>
          <a:bodyPr>
            <a:normAutofit/>
          </a:bodyPr>
          <a:lstStyle/>
          <a:p>
            <a:pPr algn="r" rtl="1"/>
            <a:r>
              <a:rPr lang="fa-IR" b="1" dirty="0" smtClean="0">
                <a:solidFill>
                  <a:schemeClr val="accent6">
                    <a:lumMod val="75000"/>
                  </a:schemeClr>
                </a:solidFill>
              </a:rPr>
              <a:t>علائم پره اكلامپسي شدید، آنزیم های كبدی و كليوی رو به بهبود و حال عمومي مادر خوب باشد</a:t>
            </a:r>
          </a:p>
          <a:p>
            <a:pPr algn="r" rtl="1"/>
            <a:r>
              <a:rPr lang="fa-IR" b="1" dirty="0" smtClean="0">
                <a:solidFill>
                  <a:schemeClr val="accent6">
                    <a:lumMod val="75000"/>
                  </a:schemeClr>
                </a:solidFill>
              </a:rPr>
              <a:t>اگر مادر با داروهاي كاهنده فشارخون مرخص شده است بايد تا 10 روز (روزانه ) فشارخون كنترل شود.</a:t>
            </a:r>
          </a:p>
        </p:txBody>
      </p:sp>
    </p:spTree>
    <p:extLst>
      <p:ext uri="{BB962C8B-B14F-4D97-AF65-F5344CB8AC3E}">
        <p14:creationId xmlns:p14="http://schemas.microsoft.com/office/powerpoint/2010/main" val="10569387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p:txBody>
          <a:bodyPr>
            <a:normAutofit/>
          </a:bodyPr>
          <a:lstStyle/>
          <a:p>
            <a:pPr algn="r" rtl="1"/>
            <a:r>
              <a:rPr lang="fa-IR" b="1" dirty="0" smtClean="0">
                <a:solidFill>
                  <a:schemeClr val="accent6">
                    <a:lumMod val="75000"/>
                  </a:schemeClr>
                </a:solidFill>
              </a:rPr>
              <a:t>در صورت تداوم فشارخون بالا و يا پروتئينوري پس از 6 هفته، مادر به متخصص داخلي، قلب و يا نفرولوژي ارجاع شود</a:t>
            </a:r>
          </a:p>
        </p:txBody>
      </p:sp>
      <p:pic>
        <p:nvPicPr>
          <p:cNvPr id="8194" name="Picture 2" descr="C:\Users\saeid\Desktop\گوارش.png"/>
          <p:cNvPicPr>
            <a:picLocks noChangeAspect="1" noChangeArrowheads="1"/>
          </p:cNvPicPr>
          <p:nvPr/>
        </p:nvPicPr>
        <p:blipFill>
          <a:blip r:embed="rId2"/>
          <a:srcRect/>
          <a:stretch>
            <a:fillRect/>
          </a:stretch>
        </p:blipFill>
        <p:spPr bwMode="auto">
          <a:xfrm>
            <a:off x="2590800" y="2590800"/>
            <a:ext cx="3810000" cy="3632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75033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fa-IR" sz="4000" b="1" dirty="0" smtClean="0">
                <a:solidFill>
                  <a:srgbClr val="FF0000"/>
                </a:solidFill>
                <a:effectLst>
                  <a:glow rad="101600">
                    <a:srgbClr val="FFFF00">
                      <a:alpha val="60000"/>
                    </a:srgbClr>
                  </a:glow>
                </a:effectLst>
              </a:rPr>
              <a:t>شرايط ترخيص مادر و دستورات لازم</a:t>
            </a:r>
            <a:r>
              <a:rPr lang="en-US" sz="4000" b="1" dirty="0" smtClean="0">
                <a:solidFill>
                  <a:srgbClr val="FF0000"/>
                </a:solidFill>
                <a:effectLst>
                  <a:glow rad="101600">
                    <a:srgbClr val="FFFF00">
                      <a:alpha val="60000"/>
                    </a:srgbClr>
                  </a:glow>
                </a:effectLst>
              </a:rPr>
              <a:t/>
            </a:r>
            <a:br>
              <a:rPr lang="en-US" sz="4000" b="1" dirty="0" smtClean="0">
                <a:solidFill>
                  <a:srgbClr val="FF0000"/>
                </a:solidFill>
                <a:effectLst>
                  <a:glow rad="101600">
                    <a:srgbClr val="FFFF00">
                      <a:alpha val="60000"/>
                    </a:srgbClr>
                  </a:glow>
                </a:effectLst>
              </a:rPr>
            </a:br>
            <a:endParaRPr lang="en-US" sz="4000" b="1" i="1" dirty="0">
              <a:solidFill>
                <a:srgbClr val="FF0000"/>
              </a:solidFill>
              <a:effectLst>
                <a:glow rad="101600">
                  <a:srgbClr val="FFFF00">
                    <a:alpha val="60000"/>
                  </a:srgbClr>
                </a:glow>
              </a:effectLst>
            </a:endParaRPr>
          </a:p>
        </p:txBody>
      </p:sp>
      <p:sp>
        <p:nvSpPr>
          <p:cNvPr id="3" name="Content Placeholder 2"/>
          <p:cNvSpPr>
            <a:spLocks noGrp="1"/>
          </p:cNvSpPr>
          <p:nvPr>
            <p:ph idx="1"/>
          </p:nvPr>
        </p:nvSpPr>
        <p:spPr/>
        <p:txBody>
          <a:bodyPr>
            <a:normAutofit/>
          </a:bodyPr>
          <a:lstStyle/>
          <a:p>
            <a:pPr algn="r" rtl="1"/>
            <a:r>
              <a:rPr lang="fa-IR" b="1" dirty="0" smtClean="0">
                <a:solidFill>
                  <a:schemeClr val="accent6">
                    <a:lumMod val="75000"/>
                  </a:schemeClr>
                </a:solidFill>
              </a:rPr>
              <a:t>به مادر آموزش داده شود تا در صورت بروز درد قفسه سينه، سر درد، اختلال بينايي و درد اپيگاستر به پزشك متخصص مراجعه كند</a:t>
            </a:r>
            <a:endParaRPr lang="en-US" b="1" dirty="0">
              <a:solidFill>
                <a:schemeClr val="accent6">
                  <a:lumMod val="75000"/>
                </a:schemeClr>
              </a:solidFill>
            </a:endParaRPr>
          </a:p>
        </p:txBody>
      </p:sp>
      <p:pic>
        <p:nvPicPr>
          <p:cNvPr id="1026" name="Picture 2" descr="C:\Users\saeid\Desktop\danger-clipart-icon-8.png"/>
          <p:cNvPicPr>
            <a:picLocks noChangeAspect="1" noChangeArrowheads="1"/>
          </p:cNvPicPr>
          <p:nvPr/>
        </p:nvPicPr>
        <p:blipFill>
          <a:blip r:embed="rId2"/>
          <a:srcRect/>
          <a:stretch>
            <a:fillRect/>
          </a:stretch>
        </p:blipFill>
        <p:spPr bwMode="auto">
          <a:xfrm>
            <a:off x="2514600" y="2895600"/>
            <a:ext cx="3810000" cy="3810000"/>
          </a:xfrm>
          <a:prstGeom prst="rect">
            <a:avLst/>
          </a:prstGeom>
          <a:ln>
            <a:noFill/>
          </a:ln>
          <a:effectLst>
            <a:softEdge rad="112500"/>
          </a:effectLst>
        </p:spPr>
      </p:pic>
    </p:spTree>
    <p:extLst>
      <p:ext uri="{BB962C8B-B14F-4D97-AF65-F5344CB8AC3E}">
        <p14:creationId xmlns:p14="http://schemas.microsoft.com/office/powerpoint/2010/main" val="26202989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smtClean="0">
                <a:solidFill>
                  <a:srgbClr val="FF0000"/>
                </a:solidFill>
              </a:rPr>
              <a:t>HELLP</a:t>
            </a:r>
            <a:r>
              <a:rPr lang="fa-IR" sz="4800" b="1" i="1" dirty="0" smtClean="0">
                <a:solidFill>
                  <a:srgbClr val="FF0000"/>
                </a:solidFill>
              </a:rPr>
              <a:t>سندرم</a:t>
            </a:r>
            <a:endParaRPr lang="en-US" sz="4800" b="1" i="1" dirty="0">
              <a:solidFill>
                <a:srgbClr val="FF0000"/>
              </a:solidFill>
            </a:endParaRPr>
          </a:p>
        </p:txBody>
      </p:sp>
      <p:pic>
        <p:nvPicPr>
          <p:cNvPr id="12290" name="Picture 2" descr="C:\Users\saeid\Desktop\HELLP-Syndrome.jpg"/>
          <p:cNvPicPr>
            <a:picLocks noGrp="1" noChangeAspect="1" noChangeArrowheads="1"/>
          </p:cNvPicPr>
          <p:nvPr>
            <p:ph idx="1"/>
          </p:nvPr>
        </p:nvPicPr>
        <p:blipFill>
          <a:blip r:embed="rId2"/>
          <a:srcRect/>
          <a:stretch>
            <a:fillRect/>
          </a:stretch>
        </p:blipFill>
        <p:spPr bwMode="auto">
          <a:xfrm>
            <a:off x="1676400" y="1447800"/>
            <a:ext cx="5853874" cy="4525963"/>
          </a:xfrm>
          <a:prstGeom prst="rect">
            <a:avLst/>
          </a:prstGeom>
          <a:noFill/>
        </p:spPr>
      </p:pic>
      <p:cxnSp>
        <p:nvCxnSpPr>
          <p:cNvPr id="6" name="Straight Connector 5"/>
          <p:cNvCxnSpPr/>
          <p:nvPr/>
        </p:nvCxnSpPr>
        <p:spPr>
          <a:xfrm>
            <a:off x="5334000" y="4722812"/>
            <a:ext cx="685800" cy="158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61070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8800" b="1" dirty="0" err="1" smtClean="0">
                <a:solidFill>
                  <a:srgbClr val="FF0000"/>
                </a:solidFill>
                <a:cs typeface="B Kamran Outline" pitchFamily="2" charset="-78"/>
              </a:rPr>
              <a:t>Hellp</a:t>
            </a:r>
            <a:endParaRPr lang="en-US" sz="8800" b="1" dirty="0">
              <a:solidFill>
                <a:srgbClr val="FF0000"/>
              </a:solidFill>
              <a:cs typeface="B Kamran Outline" pitchFamily="2" charset="-78"/>
            </a:endParaRPr>
          </a:p>
        </p:txBody>
      </p:sp>
      <p:pic>
        <p:nvPicPr>
          <p:cNvPr id="4" name="Picture 2" descr="C:\Users\saeid\Desktop\08f2bed2451b1548cc24ecb737d920b9--ob-nursing-nursing-notes.jpg"/>
          <p:cNvPicPr>
            <a:picLocks noGrp="1" noChangeAspect="1" noChangeArrowheads="1"/>
          </p:cNvPicPr>
          <p:nvPr>
            <p:ph idx="1"/>
          </p:nvPr>
        </p:nvPicPr>
        <p:blipFill>
          <a:blip r:embed="rId2"/>
          <a:srcRect/>
          <a:stretch>
            <a:fillRect/>
          </a:stretch>
        </p:blipFill>
        <p:spPr bwMode="auto">
          <a:xfrm>
            <a:off x="1981200" y="1167519"/>
            <a:ext cx="5029200" cy="5559804"/>
          </a:xfrm>
          <a:prstGeom prst="rect">
            <a:avLst/>
          </a:prstGeom>
          <a:noFill/>
        </p:spPr>
      </p:pic>
    </p:spTree>
    <p:extLst>
      <p:ext uri="{BB962C8B-B14F-4D97-AF65-F5344CB8AC3E}">
        <p14:creationId xmlns:p14="http://schemas.microsoft.com/office/powerpoint/2010/main" val="19577844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rgbClr val="FF0066"/>
                </a:solidFill>
                <a:effectLst>
                  <a:glow rad="101600">
                    <a:srgbClr val="99CCFF">
                      <a:alpha val="60000"/>
                    </a:srgbClr>
                  </a:glow>
                </a:effectLst>
              </a:rPr>
              <a:t>HELLP</a:t>
            </a:r>
            <a:endParaRPr lang="en-US" sz="4800" b="1" i="1" dirty="0">
              <a:solidFill>
                <a:srgbClr val="FF0066"/>
              </a:solidFill>
              <a:effectLst>
                <a:glow rad="101600">
                  <a:srgbClr val="99CCFF">
                    <a:alpha val="60000"/>
                  </a:srgbClr>
                </a:glow>
              </a:effectLst>
            </a:endParaRPr>
          </a:p>
        </p:txBody>
      </p:sp>
      <p:sp>
        <p:nvSpPr>
          <p:cNvPr id="3" name="Content Placeholder 2"/>
          <p:cNvSpPr>
            <a:spLocks noGrp="1"/>
          </p:cNvSpPr>
          <p:nvPr>
            <p:ph idx="1"/>
          </p:nvPr>
        </p:nvSpPr>
        <p:spPr/>
        <p:txBody>
          <a:bodyPr/>
          <a:lstStyle/>
          <a:p>
            <a:pPr algn="r" rtl="1">
              <a:buNone/>
            </a:pPr>
            <a:r>
              <a:rPr lang="fa-IR" b="1" dirty="0" smtClean="0">
                <a:solidFill>
                  <a:schemeClr val="accent6">
                    <a:lumMod val="75000"/>
                  </a:schemeClr>
                </a:solidFill>
              </a:rPr>
              <a:t>این سندرم شامل هموليز، اختلال در آزمایش های كبدی و ترومبوسيتوپني است. معياری های آزمایشگاهي ضروری جهت تشخيص </a:t>
            </a:r>
            <a:r>
              <a:rPr lang="en-US" b="1" dirty="0" smtClean="0">
                <a:solidFill>
                  <a:schemeClr val="accent6">
                    <a:lumMod val="75000"/>
                  </a:schemeClr>
                </a:solidFill>
              </a:rPr>
              <a:t>HELLP</a:t>
            </a:r>
            <a:r>
              <a:rPr lang="fa-IR" b="1" dirty="0" smtClean="0">
                <a:solidFill>
                  <a:schemeClr val="accent6">
                    <a:lumMod val="75000"/>
                  </a:schemeClr>
                </a:solidFill>
              </a:rPr>
              <a:t>عبارتند از:</a:t>
            </a:r>
          </a:p>
          <a:p>
            <a:pPr algn="r" rtl="1"/>
            <a:r>
              <a:rPr lang="fa-IR" b="1" dirty="0" smtClean="0">
                <a:solidFill>
                  <a:schemeClr val="accent6">
                    <a:lumMod val="75000"/>
                  </a:schemeClr>
                </a:solidFill>
              </a:rPr>
              <a:t>آنمي هموليتيک ميکروآنژیوپاتيک (شيستوسيت كمتر از1%)</a:t>
            </a:r>
          </a:p>
          <a:p>
            <a:pPr algn="r" rtl="1"/>
            <a:r>
              <a:rPr lang="fa-IR" b="1" dirty="0" smtClean="0">
                <a:solidFill>
                  <a:schemeClr val="accent6">
                    <a:lumMod val="75000"/>
                  </a:schemeClr>
                </a:solidFill>
              </a:rPr>
              <a:t>پلاكت كمتر از 100 هزار</a:t>
            </a:r>
          </a:p>
          <a:p>
            <a:pPr algn="r" rtl="1"/>
            <a:r>
              <a:rPr lang="en-US" b="1" dirty="0" smtClean="0">
                <a:solidFill>
                  <a:schemeClr val="accent6">
                    <a:lumMod val="75000"/>
                  </a:schemeClr>
                </a:solidFill>
              </a:rPr>
              <a:t>AST </a:t>
            </a:r>
            <a:r>
              <a:rPr lang="fa-IR" b="1" dirty="0" smtClean="0">
                <a:solidFill>
                  <a:schemeClr val="accent6">
                    <a:lumMod val="75000"/>
                  </a:schemeClr>
                </a:solidFill>
              </a:rPr>
              <a:t>بيشتر و مساوی 70</a:t>
            </a:r>
          </a:p>
          <a:p>
            <a:pPr algn="r" rtl="1"/>
            <a:r>
              <a:rPr lang="en-US" b="1" dirty="0" smtClean="0">
                <a:solidFill>
                  <a:schemeClr val="accent6">
                    <a:lumMod val="75000"/>
                  </a:schemeClr>
                </a:solidFill>
              </a:rPr>
              <a:t>BIL TOTAL</a:t>
            </a:r>
            <a:r>
              <a:rPr lang="fa-IR" b="1" dirty="0" smtClean="0">
                <a:solidFill>
                  <a:schemeClr val="accent6">
                    <a:lumMod val="75000"/>
                  </a:schemeClr>
                </a:solidFill>
              </a:rPr>
              <a:t>بیشتر ومساوی0.2</a:t>
            </a:r>
          </a:p>
          <a:p>
            <a:pPr algn="r" rtl="1"/>
            <a:endParaRPr lang="fa-IR" b="1" dirty="0" smtClean="0">
              <a:solidFill>
                <a:schemeClr val="accent6">
                  <a:lumMod val="75000"/>
                </a:schemeClr>
              </a:solidFill>
            </a:endParaRPr>
          </a:p>
          <a:p>
            <a:pPr algn="r" rtl="1">
              <a:buNone/>
            </a:pPr>
            <a:endParaRPr lang="en-US" b="1" dirty="0">
              <a:solidFill>
                <a:schemeClr val="accent6">
                  <a:lumMod val="75000"/>
                </a:schemeClr>
              </a:solidFill>
            </a:endParaRPr>
          </a:p>
        </p:txBody>
      </p:sp>
      <p:pic>
        <p:nvPicPr>
          <p:cNvPr id="4" name="Picture 3" descr="C:\Users\saeid\Desktop\74656636-help-me-vector-banner.jpg"/>
          <p:cNvPicPr>
            <a:picLocks noChangeAspect="1" noChangeArrowheads="1"/>
          </p:cNvPicPr>
          <p:nvPr/>
        </p:nvPicPr>
        <p:blipFill>
          <a:blip r:embed="rId2" cstate="print"/>
          <a:srcRect/>
          <a:stretch>
            <a:fillRect/>
          </a:stretch>
        </p:blipFill>
        <p:spPr bwMode="auto">
          <a:xfrm>
            <a:off x="152400" y="3886200"/>
            <a:ext cx="3327400" cy="2495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3384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solidFill>
                  <a:srgbClr val="FF0000"/>
                </a:solidFill>
                <a:effectLst>
                  <a:outerShdw blurRad="38100" dist="38100" dir="2700000" algn="tl">
                    <a:srgbClr val="000000">
                      <a:alpha val="43137"/>
                    </a:srgbClr>
                  </a:outerShdw>
                </a:effectLst>
              </a:rPr>
              <a:t>HELLP</a:t>
            </a:r>
            <a:r>
              <a:rPr lang="fa-IR" sz="6000" b="1" i="1" dirty="0" smtClean="0">
                <a:solidFill>
                  <a:srgbClr val="FF0000"/>
                </a:solidFill>
                <a:effectLst>
                  <a:outerShdw blurRad="38100" dist="38100" dir="2700000" algn="tl">
                    <a:srgbClr val="000000">
                      <a:alpha val="43137"/>
                    </a:srgbClr>
                  </a:outerShdw>
                </a:effectLst>
              </a:rPr>
              <a:t>سندرم</a:t>
            </a:r>
            <a:endParaRPr lang="en-US" sz="6000" b="1"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r>
              <a:rPr lang="fa-IR" dirty="0" smtClean="0">
                <a:effectLst>
                  <a:glow rad="63500">
                    <a:schemeClr val="accent2">
                      <a:satMod val="175000"/>
                      <a:alpha val="40000"/>
                    </a:schemeClr>
                  </a:glow>
                </a:effectLst>
              </a:rPr>
              <a:t>میتواند به دنبال پره اکلامپسی باشد</a:t>
            </a:r>
          </a:p>
          <a:p>
            <a:pPr algn="r" rtl="1"/>
            <a:r>
              <a:rPr lang="fa-IR" dirty="0" smtClean="0">
                <a:effectLst>
                  <a:glow rad="63500">
                    <a:schemeClr val="accent2">
                      <a:satMod val="175000"/>
                      <a:alpha val="40000"/>
                    </a:schemeClr>
                  </a:glow>
                </a:effectLst>
              </a:rPr>
              <a:t>20-15%موارد بدون افزایش فشارخون وپروتئینوری است</a:t>
            </a:r>
            <a:endParaRPr lang="en-US" dirty="0">
              <a:effectLst>
                <a:glow rad="63500">
                  <a:schemeClr val="accent2">
                    <a:satMod val="175000"/>
                    <a:alpha val="40000"/>
                  </a:schemeClr>
                </a:glow>
              </a:effectLst>
            </a:endParaRPr>
          </a:p>
        </p:txBody>
      </p:sp>
      <p:pic>
        <p:nvPicPr>
          <p:cNvPr id="2051" name="Picture 3" descr="C:\Users\saeid\Desktop\etelaeiyh-mohem.jpg"/>
          <p:cNvPicPr>
            <a:picLocks noChangeAspect="1" noChangeArrowheads="1"/>
          </p:cNvPicPr>
          <p:nvPr/>
        </p:nvPicPr>
        <p:blipFill>
          <a:blip r:embed="rId2"/>
          <a:srcRect/>
          <a:stretch>
            <a:fillRect/>
          </a:stretch>
        </p:blipFill>
        <p:spPr bwMode="auto">
          <a:xfrm>
            <a:off x="2667000" y="2590800"/>
            <a:ext cx="3822220" cy="337629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245909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5400" b="1" dirty="0" smtClean="0">
                <a:solidFill>
                  <a:srgbClr val="0070C0"/>
                </a:solidFill>
              </a:rPr>
              <a:t>تظاهرات کلینیکی</a:t>
            </a:r>
            <a:endParaRPr lang="en-US" sz="5400" b="1" dirty="0">
              <a:solidFill>
                <a:srgbClr val="0070C0"/>
              </a:solidFill>
            </a:endParaRPr>
          </a:p>
        </p:txBody>
      </p:sp>
      <p:sp>
        <p:nvSpPr>
          <p:cNvPr id="3" name="Content Placeholder 2"/>
          <p:cNvSpPr>
            <a:spLocks noGrp="1"/>
          </p:cNvSpPr>
          <p:nvPr>
            <p:ph idx="1"/>
          </p:nvPr>
        </p:nvSpPr>
        <p:spPr/>
        <p:txBody>
          <a:bodyPr/>
          <a:lstStyle/>
          <a:p>
            <a:pPr algn="r" rtl="1">
              <a:buClr>
                <a:srgbClr val="FF0000"/>
              </a:buClr>
              <a:buSzPct val="160000"/>
              <a:buBlip>
                <a:blip r:embed="rId2"/>
              </a:buBlip>
            </a:pPr>
            <a:r>
              <a:rPr kumimoji="1" lang="fa-IR" sz="4400" b="1" dirty="0" smtClean="0">
                <a:solidFill>
                  <a:srgbClr val="000066"/>
                </a:solidFill>
                <a:latin typeface="Titr" pitchFamily="2" charset="-78"/>
                <a:cs typeface="Mitra" pitchFamily="2" charset="-78"/>
                <a:sym typeface="Symbol" pitchFamily="18" charset="2"/>
              </a:rPr>
              <a:t>با شكايت هاي مبهم بصورت سابقه بي حالي</a:t>
            </a:r>
            <a:r>
              <a:rPr kumimoji="1" lang="en-US" sz="4400" b="1" dirty="0" smtClean="0">
                <a:solidFill>
                  <a:srgbClr val="000066"/>
                </a:solidFill>
                <a:latin typeface="Titr" pitchFamily="2" charset="-78"/>
                <a:cs typeface="Mitra" pitchFamily="2" charset="-78"/>
                <a:sym typeface="Symbol" pitchFamily="18" charset="2"/>
              </a:rPr>
              <a:t> </a:t>
            </a:r>
            <a:r>
              <a:rPr kumimoji="1" lang="fa-IR" sz="4400" b="1" dirty="0" smtClean="0">
                <a:solidFill>
                  <a:srgbClr val="000066"/>
                </a:solidFill>
                <a:latin typeface="Titr" pitchFamily="2" charset="-78"/>
                <a:cs typeface="Mitra" pitchFamily="2" charset="-78"/>
                <a:sym typeface="Symbol" pitchFamily="18" charset="2"/>
              </a:rPr>
              <a:t>و كسالت عمومي از چند روز قبل </a:t>
            </a:r>
          </a:p>
          <a:p>
            <a:pPr algn="r" rtl="1">
              <a:buClr>
                <a:srgbClr val="FF0000"/>
              </a:buClr>
              <a:buSzPct val="160000"/>
              <a:buBlip>
                <a:blip r:embed="rId2"/>
              </a:buBlip>
            </a:pPr>
            <a:r>
              <a:rPr kumimoji="1" lang="fa-IR" sz="4400" b="1" dirty="0" smtClean="0">
                <a:solidFill>
                  <a:srgbClr val="000066"/>
                </a:solidFill>
                <a:latin typeface="Titr" pitchFamily="2" charset="-78"/>
                <a:cs typeface="Mitra" pitchFamily="2" charset="-78"/>
                <a:sym typeface="Symbol" pitchFamily="18" charset="2"/>
              </a:rPr>
              <a:t>درد اپيگاستر (67% ) </a:t>
            </a:r>
          </a:p>
          <a:p>
            <a:pPr algn="r" rtl="1">
              <a:buClr>
                <a:srgbClr val="FF0000"/>
              </a:buClr>
              <a:buSzPct val="160000"/>
              <a:buBlip>
                <a:blip r:embed="rId2"/>
              </a:buBlip>
            </a:pPr>
            <a:r>
              <a:rPr kumimoji="1" lang="fa-IR" sz="4400" b="1" dirty="0" smtClean="0">
                <a:solidFill>
                  <a:srgbClr val="000066"/>
                </a:solidFill>
                <a:latin typeface="Titr" pitchFamily="2" charset="-78"/>
                <a:cs typeface="Mitra" pitchFamily="2" charset="-78"/>
                <a:sym typeface="Symbol" pitchFamily="18" charset="2"/>
              </a:rPr>
              <a:t>تهوع</a:t>
            </a:r>
            <a:r>
              <a:rPr kumimoji="1" lang="en-US" sz="4400" b="1" dirty="0" smtClean="0">
                <a:solidFill>
                  <a:srgbClr val="000066"/>
                </a:solidFill>
                <a:latin typeface="Titr" pitchFamily="2" charset="-78"/>
                <a:cs typeface="Mitra" pitchFamily="2" charset="-78"/>
                <a:sym typeface="Symbol" pitchFamily="18" charset="2"/>
              </a:rPr>
              <a:t> </a:t>
            </a:r>
            <a:r>
              <a:rPr kumimoji="1" lang="fa-IR" sz="4400" b="1" dirty="0" smtClean="0">
                <a:solidFill>
                  <a:srgbClr val="000066"/>
                </a:solidFill>
                <a:latin typeface="Titr" pitchFamily="2" charset="-78"/>
                <a:cs typeface="Mitra" pitchFamily="2" charset="-78"/>
                <a:sym typeface="Symbol" pitchFamily="18" charset="2"/>
              </a:rPr>
              <a:t>یا استفراغ ( 30% ) ، </a:t>
            </a:r>
          </a:p>
          <a:p>
            <a:pPr algn="r" rtl="1">
              <a:buClr>
                <a:srgbClr val="FF0000"/>
              </a:buClr>
              <a:buSzPct val="160000"/>
              <a:buBlip>
                <a:blip r:embed="rId2"/>
              </a:buBlip>
            </a:pPr>
            <a:r>
              <a:rPr kumimoji="1" lang="fa-IR" sz="4400" b="1" dirty="0" smtClean="0">
                <a:solidFill>
                  <a:srgbClr val="000066"/>
                </a:solidFill>
                <a:latin typeface="Titr" pitchFamily="2" charset="-78"/>
                <a:cs typeface="Mitra" pitchFamily="2" charset="-78"/>
                <a:sym typeface="Symbol" pitchFamily="18" charset="2"/>
              </a:rPr>
              <a:t>شكايتهاي سندرم ويروسي</a:t>
            </a:r>
            <a:endParaRPr lang="en-US" sz="4400" dirty="0"/>
          </a:p>
        </p:txBody>
      </p:sp>
      <p:pic>
        <p:nvPicPr>
          <p:cNvPr id="4" name="Picture 2" descr="C:\Users\saeid\Desktop\download.jpg"/>
          <p:cNvPicPr>
            <a:picLocks noChangeAspect="1" noChangeArrowheads="1"/>
          </p:cNvPicPr>
          <p:nvPr/>
        </p:nvPicPr>
        <p:blipFill>
          <a:blip r:embed="rId3"/>
          <a:srcRect/>
          <a:stretch>
            <a:fillRect/>
          </a:stretch>
        </p:blipFill>
        <p:spPr bwMode="auto">
          <a:xfrm>
            <a:off x="228600" y="3352800"/>
            <a:ext cx="262890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38199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lgn="r" rtl="1"/>
            <a:r>
              <a:rPr lang="fa-IR" sz="4400" b="1" dirty="0" smtClean="0">
                <a:solidFill>
                  <a:srgbClr val="002060"/>
                </a:solidFill>
                <a:effectLst>
                  <a:glow rad="101600">
                    <a:srgbClr val="FFFF00">
                      <a:alpha val="60000"/>
                    </a:srgbClr>
                  </a:glow>
                </a:effectLst>
              </a:rPr>
              <a:t>برای درمان باید تمامی موارد مربوط به پره اکلامپسی شدید واکلامپسی رعایت شود</a:t>
            </a:r>
          </a:p>
          <a:p>
            <a:pPr algn="r" rtl="1"/>
            <a:r>
              <a:rPr lang="fa-IR" sz="4400" b="1" dirty="0" smtClean="0">
                <a:solidFill>
                  <a:srgbClr val="002060"/>
                </a:solidFill>
                <a:effectLst>
                  <a:glow rad="101600">
                    <a:srgbClr val="FFFF00">
                      <a:alpha val="60000"/>
                    </a:srgbClr>
                  </a:glow>
                </a:effectLst>
              </a:rPr>
              <a:t>مدیریت این بیماری در بیمارستان مجهز و با مشاوره متخصصین خون، گوارش ونفرولوژی باید انجام شود</a:t>
            </a:r>
            <a:endParaRPr lang="en-US" sz="4400" b="1" dirty="0">
              <a:solidFill>
                <a:srgbClr val="002060"/>
              </a:solidFill>
              <a:effectLst>
                <a:glow rad="101600">
                  <a:srgbClr val="FFFF00">
                    <a:alpha val="60000"/>
                  </a:srgbClr>
                </a:glow>
              </a:effectLst>
            </a:endParaRPr>
          </a:p>
        </p:txBody>
      </p:sp>
      <p:sp>
        <p:nvSpPr>
          <p:cNvPr id="4" name="Title 1"/>
          <p:cNvSpPr>
            <a:spLocks noGrp="1"/>
          </p:cNvSpPr>
          <p:nvPr>
            <p:ph type="title"/>
          </p:nvPr>
        </p:nvSpPr>
        <p:spPr/>
        <p:txBody>
          <a:bodyPr/>
          <a:lstStyle/>
          <a:p>
            <a:r>
              <a:rPr lang="en-US" sz="6000" b="1" i="1" dirty="0" smtClean="0">
                <a:solidFill>
                  <a:srgbClr val="FF0000"/>
                </a:solidFill>
                <a:effectLst>
                  <a:outerShdw blurRad="38100" dist="38100" dir="2700000" algn="tl">
                    <a:srgbClr val="000000">
                      <a:alpha val="43137"/>
                    </a:srgbClr>
                  </a:outerShdw>
                </a:effectLst>
              </a:rPr>
              <a:t>HELLP</a:t>
            </a:r>
            <a:r>
              <a:rPr lang="fa-IR" sz="6000" b="1" i="1" dirty="0" smtClean="0">
                <a:solidFill>
                  <a:srgbClr val="FF0000"/>
                </a:solidFill>
                <a:effectLst>
                  <a:outerShdw blurRad="38100" dist="38100" dir="2700000" algn="tl">
                    <a:srgbClr val="000000">
                      <a:alpha val="43137"/>
                    </a:srgbClr>
                  </a:outerShdw>
                </a:effectLst>
              </a:rPr>
              <a:t>سندرم</a:t>
            </a:r>
            <a:endParaRPr lang="en-US" sz="6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3158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eid\Desktop\2083082.png"/>
          <p:cNvPicPr>
            <a:picLocks noGrp="1" noChangeAspect="1" noChangeArrowheads="1"/>
          </p:cNvPicPr>
          <p:nvPr>
            <p:ph idx="1"/>
          </p:nvPr>
        </p:nvPicPr>
        <p:blipFill>
          <a:blip r:embed="rId2"/>
          <a:srcRect/>
          <a:stretch>
            <a:fillRect/>
          </a:stretch>
        </p:blipFill>
        <p:spPr bwMode="auto">
          <a:xfrm>
            <a:off x="609600" y="381000"/>
            <a:ext cx="8071908" cy="6053931"/>
          </a:xfrm>
          <a:prstGeom prst="rect">
            <a:avLst/>
          </a:prstGeom>
          <a:noFill/>
        </p:spPr>
      </p:pic>
    </p:spTree>
    <p:extLst>
      <p:ext uri="{BB962C8B-B14F-4D97-AF65-F5344CB8AC3E}">
        <p14:creationId xmlns:p14="http://schemas.microsoft.com/office/powerpoint/2010/main" val="378249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fa-IR" sz="4400" dirty="0" smtClean="0">
                <a:solidFill>
                  <a:srgbClr val="FF0000"/>
                </a:solidFill>
                <a:latin typeface="Titr" pitchFamily="2" charset="-78"/>
                <a:cs typeface="Nasim" pitchFamily="2" charset="-78"/>
                <a:sym typeface="Symbol" pitchFamily="18" charset="2"/>
              </a:rPr>
              <a:t>عوامل خطرزاي پره اكلامپسي</a:t>
            </a:r>
            <a:endParaRPr lang="en-US" dirty="0">
              <a:solidFill>
                <a:srgbClr val="FF0000"/>
              </a:solidFill>
            </a:endParaRPr>
          </a:p>
        </p:txBody>
      </p:sp>
      <p:sp>
        <p:nvSpPr>
          <p:cNvPr id="4" name="Text Box 5"/>
          <p:cNvSpPr txBox="1">
            <a:spLocks noGrp="1" noChangeArrowheads="1"/>
          </p:cNvSpPr>
          <p:nvPr>
            <p:ph sz="half" idx="1"/>
          </p:nvPr>
        </p:nvSpPr>
        <p:spPr bwMode="auto">
          <a:xfrm>
            <a:off x="457200" y="1600200"/>
            <a:ext cx="4038600" cy="5032147"/>
          </a:xfrm>
          <a:prstGeom prst="rect">
            <a:avLst/>
          </a:prstGeom>
          <a:noFill/>
          <a:ln w="9525">
            <a:noFill/>
            <a:miter lim="800000"/>
            <a:headEnd/>
            <a:tailEnd/>
          </a:ln>
        </p:spPr>
        <p:txBody>
          <a:bodyPr>
            <a:spAutoFit/>
          </a:bodyPr>
          <a:lstStyle/>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هيپرتانسيون </a:t>
            </a:r>
            <a:r>
              <a:rPr kumimoji="1" lang="fa-IR" sz="2400" b="1" dirty="0">
                <a:solidFill>
                  <a:srgbClr val="336600"/>
                </a:solidFill>
                <a:latin typeface="Titr" pitchFamily="2" charset="-78"/>
                <a:cs typeface="Mitra" pitchFamily="2" charset="-78"/>
                <a:sym typeface="Symbol" pitchFamily="18" charset="2"/>
              </a:rPr>
              <a:t>مزمن </a:t>
            </a:r>
            <a:endParaRPr kumimoji="1" lang="fa-IR" sz="2400" b="1" dirty="0" smtClean="0">
              <a:solidFill>
                <a:srgbClr val="336600"/>
              </a:solidFill>
              <a:latin typeface="Titr" pitchFamily="2" charset="-78"/>
              <a:cs typeface="Mitra" pitchFamily="2" charset="-78"/>
              <a:sym typeface="Symbol" pitchFamily="18" charset="2"/>
            </a:endParaRP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چاقي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سابقه </a:t>
            </a:r>
            <a:r>
              <a:rPr kumimoji="1" lang="fa-IR" sz="2400" b="1" dirty="0">
                <a:solidFill>
                  <a:srgbClr val="336600"/>
                </a:solidFill>
                <a:latin typeface="Titr" pitchFamily="2" charset="-78"/>
                <a:cs typeface="Mitra" pitchFamily="2" charset="-78"/>
                <a:sym typeface="Symbol" pitchFamily="18" charset="2"/>
              </a:rPr>
              <a:t>قبلي پره اكلامپسي </a:t>
            </a:r>
            <a:endParaRPr kumimoji="1" lang="fa-IR" sz="2400" b="1" dirty="0" smtClean="0">
              <a:solidFill>
                <a:srgbClr val="336600"/>
              </a:solidFill>
              <a:latin typeface="Titr" pitchFamily="2" charset="-78"/>
              <a:cs typeface="Mitra" pitchFamily="2" charset="-78"/>
              <a:sym typeface="Symbol" pitchFamily="18" charset="2"/>
            </a:endParaRP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سابقه </a:t>
            </a:r>
            <a:r>
              <a:rPr kumimoji="1" lang="fa-IR" sz="2400" b="1" dirty="0">
                <a:solidFill>
                  <a:srgbClr val="336600"/>
                </a:solidFill>
                <a:latin typeface="Titr" pitchFamily="2" charset="-78"/>
                <a:cs typeface="Mitra" pitchFamily="2" charset="-78"/>
                <a:sym typeface="Symbol" pitchFamily="18" charset="2"/>
              </a:rPr>
              <a:t>خانوادگي پره </a:t>
            </a:r>
            <a:r>
              <a:rPr kumimoji="1" lang="fa-IR" sz="2400" b="1" dirty="0" smtClean="0">
                <a:solidFill>
                  <a:srgbClr val="336600"/>
                </a:solidFill>
                <a:latin typeface="Titr" pitchFamily="2" charset="-78"/>
                <a:cs typeface="Mitra" pitchFamily="2" charset="-78"/>
                <a:sym typeface="Symbol" pitchFamily="18" charset="2"/>
              </a:rPr>
              <a:t>اكلامپسي</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 سندرم </a:t>
            </a:r>
            <a:r>
              <a:rPr kumimoji="1" lang="fa-IR" sz="2400" b="1" dirty="0">
                <a:solidFill>
                  <a:srgbClr val="336600"/>
                </a:solidFill>
                <a:latin typeface="Titr" pitchFamily="2" charset="-78"/>
                <a:cs typeface="Mitra" pitchFamily="2" charset="-78"/>
                <a:sym typeface="Symbol" pitchFamily="18" charset="2"/>
              </a:rPr>
              <a:t>آنتي فسفوليپيد آنتي بادي  </a:t>
            </a:r>
            <a:endParaRPr kumimoji="1" lang="fa-IR" sz="2400" b="1" dirty="0" smtClean="0">
              <a:solidFill>
                <a:srgbClr val="336600"/>
              </a:solidFill>
              <a:latin typeface="Titr" pitchFamily="2" charset="-78"/>
              <a:cs typeface="Mitra" pitchFamily="2" charset="-78"/>
              <a:sym typeface="Symbol" pitchFamily="18" charset="2"/>
            </a:endParaRP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هيدروپس جنيني</a:t>
            </a:r>
          </a:p>
          <a:p>
            <a:pPr marL="173038" indent="-15875" algn="just" rtl="1">
              <a:lnSpc>
                <a:spcPct val="150000"/>
              </a:lnSpc>
              <a:spcBef>
                <a:spcPct val="50000"/>
              </a:spcBef>
              <a:buNone/>
            </a:pPr>
            <a:endParaRPr kumimoji="1" lang="fa-IR" sz="2400" b="1" dirty="0">
              <a:solidFill>
                <a:srgbClr val="336600"/>
              </a:solidFill>
              <a:latin typeface="Titr" pitchFamily="2" charset="-78"/>
              <a:cs typeface="Mitra" pitchFamily="2" charset="-78"/>
              <a:sym typeface="Symbol" pitchFamily="18" charset="2"/>
            </a:endParaRPr>
          </a:p>
        </p:txBody>
      </p:sp>
      <p:sp>
        <p:nvSpPr>
          <p:cNvPr id="5" name="Content Placeholder 4"/>
          <p:cNvSpPr>
            <a:spLocks noGrp="1"/>
          </p:cNvSpPr>
          <p:nvPr>
            <p:ph sz="half" idx="2"/>
          </p:nvPr>
        </p:nvSpPr>
        <p:spPr>
          <a:xfrm>
            <a:off x="4792579" y="1404804"/>
            <a:ext cx="4038600" cy="4525963"/>
          </a:xfrm>
        </p:spPr>
        <p:txBody>
          <a:bodyPr>
            <a:noAutofit/>
          </a:bodyPr>
          <a:lstStyle/>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نولي پاريتي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ديابت آشكار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ترومبوفيلي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نفروپاتي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كلاژن واسكولر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حاملگي مولار </a:t>
            </a:r>
          </a:p>
          <a:p>
            <a:pPr marL="173038" indent="-15875" algn="just" rtl="1">
              <a:lnSpc>
                <a:spcPct val="150000"/>
              </a:lnSpc>
              <a:spcBef>
                <a:spcPct val="50000"/>
              </a:spcBef>
              <a:buNone/>
            </a:pPr>
            <a:r>
              <a:rPr kumimoji="1" lang="fa-IR" sz="2400" b="1" dirty="0" smtClean="0">
                <a:solidFill>
                  <a:srgbClr val="336600"/>
                </a:solidFill>
                <a:latin typeface="Titr" pitchFamily="2" charset="-78"/>
                <a:cs typeface="Mitra" pitchFamily="2" charset="-78"/>
                <a:sym typeface="Symbol" pitchFamily="18" charset="2"/>
              </a:rPr>
              <a:t>چندقلويي</a:t>
            </a:r>
          </a:p>
        </p:txBody>
      </p:sp>
      <p:sp>
        <p:nvSpPr>
          <p:cNvPr id="6" name="32-Point Star 5"/>
          <p:cNvSpPr/>
          <p:nvPr/>
        </p:nvSpPr>
        <p:spPr>
          <a:xfrm>
            <a:off x="9144000" y="1066800"/>
            <a:ext cx="914400" cy="9144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saeid\Desktop\25035839_1742871722687085_1767482400691978240_n.jpg"/>
          <p:cNvPicPr>
            <a:picLocks noChangeAspect="1" noChangeArrowheads="1"/>
          </p:cNvPicPr>
          <p:nvPr/>
        </p:nvPicPr>
        <p:blipFill>
          <a:blip r:embed="rId2"/>
          <a:srcRect/>
          <a:stretch>
            <a:fillRect/>
          </a:stretch>
        </p:blipFill>
        <p:spPr bwMode="auto">
          <a:xfrm>
            <a:off x="152400" y="1219201"/>
            <a:ext cx="18288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eid\Desktop\hellp-syndrome-34-638.jpg"/>
          <p:cNvPicPr>
            <a:picLocks noGrp="1" noChangeAspect="1" noChangeArrowheads="1"/>
          </p:cNvPicPr>
          <p:nvPr>
            <p:ph idx="1"/>
          </p:nvPr>
        </p:nvPicPr>
        <p:blipFill>
          <a:blip r:embed="rId2"/>
          <a:srcRect/>
          <a:stretch>
            <a:fillRect/>
          </a:stretch>
        </p:blipFill>
        <p:spPr bwMode="auto">
          <a:xfrm>
            <a:off x="416433" y="304800"/>
            <a:ext cx="8422767" cy="6323676"/>
          </a:xfrm>
          <a:prstGeom prst="rect">
            <a:avLst/>
          </a:prstGeom>
          <a:noFill/>
        </p:spPr>
      </p:pic>
      <p:cxnSp>
        <p:nvCxnSpPr>
          <p:cNvPr id="5" name="Straight Connector 4"/>
          <p:cNvCxnSpPr/>
          <p:nvPr/>
        </p:nvCxnSpPr>
        <p:spPr>
          <a:xfrm>
            <a:off x="4114800" y="3810000"/>
            <a:ext cx="12192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686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FF99"/>
                </a:solidFill>
                <a:effectLst>
                  <a:glow rad="228600">
                    <a:schemeClr val="accent2">
                      <a:satMod val="175000"/>
                      <a:alpha val="40000"/>
                    </a:schemeClr>
                  </a:glow>
                  <a:outerShdw blurRad="38100" dist="38100" dir="2700000" algn="tl">
                    <a:srgbClr val="000000">
                      <a:alpha val="43137"/>
                    </a:srgbClr>
                  </a:outerShdw>
                </a:effectLst>
              </a:rPr>
              <a:t>HELLP</a:t>
            </a:r>
            <a:r>
              <a:rPr lang="fa-IR" b="1" dirty="0" smtClean="0">
                <a:solidFill>
                  <a:srgbClr val="66FF99"/>
                </a:solidFill>
                <a:effectLst>
                  <a:glow rad="228600">
                    <a:schemeClr val="accent2">
                      <a:satMod val="175000"/>
                      <a:alpha val="40000"/>
                    </a:schemeClr>
                  </a:glow>
                  <a:outerShdw blurRad="38100" dist="38100" dir="2700000" algn="tl">
                    <a:srgbClr val="000000">
                      <a:alpha val="43137"/>
                    </a:srgbClr>
                  </a:outerShdw>
                </a:effectLst>
              </a:rPr>
              <a:t>ختم بارداری در</a:t>
            </a:r>
            <a:endParaRPr lang="en-US" b="1" dirty="0">
              <a:solidFill>
                <a:srgbClr val="66FF99"/>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r>
              <a:rPr lang="fa-IR" b="1" dirty="0" smtClean="0"/>
              <a:t>معمولا تصمیم گیری برای زمان زایمان سریعتر است</a:t>
            </a:r>
          </a:p>
          <a:p>
            <a:pPr algn="r" rtl="1"/>
            <a:r>
              <a:rPr lang="fa-IR" dirty="0" smtClean="0">
                <a:solidFill>
                  <a:srgbClr val="FFFF00"/>
                </a:solidFill>
                <a:effectLst>
                  <a:glow rad="101600">
                    <a:srgbClr val="FF0000">
                      <a:alpha val="60000"/>
                    </a:srgbClr>
                  </a:glow>
                </a:effectLst>
              </a:rPr>
              <a:t>ختم سریع در موارد زیر</a:t>
            </a:r>
            <a:r>
              <a:rPr lang="fa-IR" dirty="0" smtClean="0"/>
              <a:t>:</a:t>
            </a:r>
          </a:p>
          <a:p>
            <a:pPr algn="r" rtl="1">
              <a:buNone/>
            </a:pPr>
            <a:r>
              <a:rPr lang="fa-IR" dirty="0" smtClean="0"/>
              <a:t>  </a:t>
            </a:r>
            <a:r>
              <a:rPr lang="fa-IR" b="1" i="1" dirty="0" smtClean="0">
                <a:solidFill>
                  <a:srgbClr val="990033"/>
                </a:solidFill>
              </a:rPr>
              <a:t>ادم ریه</a:t>
            </a:r>
          </a:p>
          <a:p>
            <a:pPr algn="r" rtl="1">
              <a:buNone/>
            </a:pPr>
            <a:r>
              <a:rPr lang="fa-IR" b="1" i="1" dirty="0" smtClean="0">
                <a:solidFill>
                  <a:srgbClr val="990033"/>
                </a:solidFill>
              </a:rPr>
              <a:t>  نارسایی کلیه</a:t>
            </a:r>
          </a:p>
          <a:p>
            <a:pPr algn="r" rtl="1">
              <a:buNone/>
            </a:pPr>
            <a:r>
              <a:rPr lang="fa-IR" b="1" i="1" dirty="0" smtClean="0">
                <a:solidFill>
                  <a:srgbClr val="990033"/>
                </a:solidFill>
              </a:rPr>
              <a:t>  </a:t>
            </a:r>
            <a:r>
              <a:rPr lang="en-US" b="1" i="1" dirty="0" smtClean="0">
                <a:solidFill>
                  <a:srgbClr val="990033"/>
                </a:solidFill>
              </a:rPr>
              <a:t>DIC</a:t>
            </a:r>
            <a:r>
              <a:rPr lang="fa-IR" b="1" i="1" dirty="0" smtClean="0">
                <a:solidFill>
                  <a:srgbClr val="990033"/>
                </a:solidFill>
              </a:rPr>
              <a:t>    </a:t>
            </a:r>
            <a:endParaRPr lang="en-US" b="1" i="1" dirty="0" smtClean="0">
              <a:solidFill>
                <a:srgbClr val="990033"/>
              </a:solidFill>
            </a:endParaRPr>
          </a:p>
          <a:p>
            <a:pPr algn="r" rtl="1">
              <a:buNone/>
            </a:pPr>
            <a:r>
              <a:rPr lang="fa-IR" b="1" i="1" dirty="0" smtClean="0">
                <a:solidFill>
                  <a:srgbClr val="990033"/>
                </a:solidFill>
              </a:rPr>
              <a:t>  تست غیر مطمئن جنین</a:t>
            </a:r>
          </a:p>
          <a:p>
            <a:pPr algn="r" rtl="1">
              <a:buNone/>
            </a:pPr>
            <a:r>
              <a:rPr lang="fa-IR" b="1" i="1" dirty="0" smtClean="0">
                <a:solidFill>
                  <a:srgbClr val="990033"/>
                </a:solidFill>
              </a:rPr>
              <a:t>  بارداری بالای 34هفته</a:t>
            </a:r>
          </a:p>
          <a:p>
            <a:pPr algn="r" rtl="1"/>
            <a:endParaRPr lang="en-US" dirty="0"/>
          </a:p>
        </p:txBody>
      </p:sp>
      <p:pic>
        <p:nvPicPr>
          <p:cNvPr id="4" name="Picture 2" descr="C:\Users\saeid\Desktop\ch5782.fig2.JPG"/>
          <p:cNvPicPr>
            <a:picLocks noChangeAspect="1" noChangeArrowheads="1"/>
          </p:cNvPicPr>
          <p:nvPr/>
        </p:nvPicPr>
        <p:blipFill>
          <a:blip r:embed="rId2"/>
          <a:srcRect/>
          <a:stretch>
            <a:fillRect/>
          </a:stretch>
        </p:blipFill>
        <p:spPr bwMode="auto">
          <a:xfrm>
            <a:off x="457200" y="2667000"/>
            <a:ext cx="3716784" cy="2895600"/>
          </a:xfrm>
          <a:prstGeom prst="rect">
            <a:avLst/>
          </a:prstGeom>
          <a:ln>
            <a:noFill/>
          </a:ln>
          <a:effectLst>
            <a:softEdge rad="112500"/>
          </a:effectLst>
        </p:spPr>
      </p:pic>
    </p:spTree>
    <p:extLst>
      <p:ext uri="{BB962C8B-B14F-4D97-AF65-F5344CB8AC3E}">
        <p14:creationId xmlns:p14="http://schemas.microsoft.com/office/powerpoint/2010/main" val="222785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FF99"/>
                </a:solidFill>
                <a:effectLst>
                  <a:glow rad="228600">
                    <a:schemeClr val="accent2">
                      <a:satMod val="175000"/>
                      <a:alpha val="40000"/>
                    </a:schemeClr>
                  </a:glow>
                  <a:outerShdw blurRad="38100" dist="38100" dir="2700000" algn="tl">
                    <a:srgbClr val="000000">
                      <a:alpha val="43137"/>
                    </a:srgbClr>
                  </a:outerShdw>
                </a:effectLst>
              </a:rPr>
              <a:t>HELLP</a:t>
            </a:r>
            <a:r>
              <a:rPr lang="fa-IR" b="1" dirty="0" smtClean="0">
                <a:solidFill>
                  <a:srgbClr val="66FF99"/>
                </a:solidFill>
                <a:effectLst>
                  <a:glow rad="228600">
                    <a:schemeClr val="accent2">
                      <a:satMod val="175000"/>
                      <a:alpha val="40000"/>
                    </a:schemeClr>
                  </a:glow>
                  <a:outerShdw blurRad="38100" dist="38100" dir="2700000" algn="tl">
                    <a:srgbClr val="000000">
                      <a:alpha val="43137"/>
                    </a:srgbClr>
                  </a:outerShdw>
                </a:effectLst>
              </a:rPr>
              <a:t>ختم بارداری در</a:t>
            </a:r>
            <a:endParaRPr lang="en-US" b="1" dirty="0">
              <a:solidFill>
                <a:srgbClr val="66FF99"/>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r" rtl="1"/>
            <a:r>
              <a:rPr lang="fa-IR" sz="3600" b="1" dirty="0" smtClean="0">
                <a:solidFill>
                  <a:schemeClr val="accent6">
                    <a:lumMod val="75000"/>
                  </a:schemeClr>
                </a:solidFill>
                <a:effectLst>
                  <a:glow rad="101600">
                    <a:schemeClr val="accent1">
                      <a:satMod val="175000"/>
                      <a:alpha val="40000"/>
                    </a:schemeClr>
                  </a:glow>
                </a:effectLst>
              </a:rPr>
              <a:t>انفوزیون پلاکت در زایمان طبیعی زیر20000</a:t>
            </a:r>
          </a:p>
          <a:p>
            <a:pPr algn="r" rtl="1"/>
            <a:r>
              <a:rPr lang="fa-IR" sz="3600" b="1" dirty="0" smtClean="0">
                <a:solidFill>
                  <a:schemeClr val="accent6">
                    <a:lumMod val="75000"/>
                  </a:schemeClr>
                </a:solidFill>
                <a:effectLst>
                  <a:glow rad="101600">
                    <a:schemeClr val="accent1">
                      <a:satMod val="175000"/>
                      <a:alpha val="40000"/>
                    </a:schemeClr>
                  </a:glow>
                </a:effectLst>
              </a:rPr>
              <a:t>انفوزیون پلاکت در سزارین به بالای 50-40هزار</a:t>
            </a:r>
          </a:p>
          <a:p>
            <a:pPr algn="r" rtl="1"/>
            <a:r>
              <a:rPr lang="fa-IR" sz="3600" b="1" dirty="0" smtClean="0">
                <a:solidFill>
                  <a:schemeClr val="accent6">
                    <a:lumMod val="75000"/>
                  </a:schemeClr>
                </a:solidFill>
                <a:effectLst>
                  <a:glow rad="101600">
                    <a:schemeClr val="accent1">
                      <a:satMod val="175000"/>
                      <a:alpha val="40000"/>
                    </a:schemeClr>
                  </a:glow>
                </a:effectLst>
              </a:rPr>
              <a:t>مشاوره بیهوشی قبل از ختم بارداری</a:t>
            </a:r>
          </a:p>
          <a:p>
            <a:pPr algn="r" rtl="1"/>
            <a:r>
              <a:rPr lang="fa-IR" sz="3600" b="1" dirty="0" smtClean="0">
                <a:solidFill>
                  <a:schemeClr val="accent6">
                    <a:lumMod val="75000"/>
                  </a:schemeClr>
                </a:solidFill>
                <a:effectLst>
                  <a:glow rad="101600">
                    <a:schemeClr val="accent1">
                      <a:satMod val="175000"/>
                      <a:alpha val="40000"/>
                    </a:schemeClr>
                  </a:glow>
                </a:effectLst>
              </a:rPr>
              <a:t>سولفات منیزیم تا48 ساعت پس از زایمان</a:t>
            </a:r>
          </a:p>
          <a:p>
            <a:pPr algn="r" rtl="1"/>
            <a:r>
              <a:rPr lang="fa-IR" sz="3600" b="1" dirty="0" smtClean="0">
                <a:solidFill>
                  <a:schemeClr val="accent6">
                    <a:lumMod val="75000"/>
                  </a:schemeClr>
                </a:solidFill>
                <a:effectLst>
                  <a:glow rad="101600">
                    <a:schemeClr val="accent1">
                      <a:satMod val="175000"/>
                      <a:alpha val="40000"/>
                    </a:schemeClr>
                  </a:glow>
                </a:effectLst>
              </a:rPr>
              <a:t>درصورت عدم رفع علائم آزمایشگاهی تا 72ساعت باید به سایر اختلالات ازجمله</a:t>
            </a:r>
            <a:r>
              <a:rPr lang="en-US" sz="3600" b="1" dirty="0" smtClean="0">
                <a:solidFill>
                  <a:schemeClr val="accent6">
                    <a:lumMod val="75000"/>
                  </a:schemeClr>
                </a:solidFill>
                <a:effectLst>
                  <a:glow rad="101600">
                    <a:schemeClr val="accent1">
                      <a:satMod val="175000"/>
                      <a:alpha val="40000"/>
                    </a:schemeClr>
                  </a:glow>
                </a:effectLst>
              </a:rPr>
              <a:t>HUS TTP</a:t>
            </a:r>
            <a:r>
              <a:rPr lang="fa-IR" sz="3600" b="1" dirty="0" smtClean="0">
                <a:solidFill>
                  <a:schemeClr val="accent6">
                    <a:lumMod val="75000"/>
                  </a:schemeClr>
                </a:solidFill>
                <a:effectLst>
                  <a:glow rad="101600">
                    <a:schemeClr val="accent1">
                      <a:satMod val="175000"/>
                      <a:alpha val="40000"/>
                    </a:schemeClr>
                  </a:glow>
                </a:effectLst>
              </a:rPr>
              <a:t>توجه کرد</a:t>
            </a:r>
          </a:p>
          <a:p>
            <a:pPr algn="r" rtl="1"/>
            <a:endParaRPr lang="en-US" sz="3600" b="1" dirty="0">
              <a:solidFill>
                <a:schemeClr val="accent6">
                  <a:lumMod val="75000"/>
                </a:schemeClr>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18847559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262979"/>
          </a:xfrm>
          <a:prstGeom prst="rect">
            <a:avLst/>
          </a:prstGeom>
          <a:noFill/>
        </p:spPr>
        <p:txBody>
          <a:bodyPr wrap="square" rtlCol="0">
            <a:spAutoFit/>
          </a:bodyPr>
          <a:lstStyle/>
          <a:p>
            <a:r>
              <a:rPr lang="en-US" sz="2800" b="1" i="1" dirty="0" smtClean="0">
                <a:solidFill>
                  <a:srgbClr val="FF0000"/>
                </a:solidFill>
              </a:rPr>
              <a:t>Future pregnancies:</a:t>
            </a:r>
          </a:p>
          <a:p>
            <a:pPr marL="457200" indent="-457200">
              <a:buFont typeface="Arial" panose="020B0604020202020204" pitchFamily="34" charset="0"/>
              <a:buChar char="•"/>
            </a:pPr>
            <a:r>
              <a:rPr lang="en-US" sz="2800" dirty="0" smtClean="0"/>
              <a:t>Even in subsequence </a:t>
            </a:r>
            <a:r>
              <a:rPr lang="en-US" sz="2800" dirty="0" err="1" smtClean="0"/>
              <a:t>nonhypertensive</a:t>
            </a:r>
            <a:r>
              <a:rPr lang="en-US" sz="2800" dirty="0" smtClean="0"/>
              <a:t> pregnancy women who have had preterm preeclampsia, are at higher risk for </a:t>
            </a:r>
            <a:r>
              <a:rPr lang="en-US" sz="2800" dirty="0" smtClean="0">
                <a:solidFill>
                  <a:srgbClr val="00B0F0"/>
                </a:solidFill>
              </a:rPr>
              <a:t>preterm birth </a:t>
            </a:r>
            <a:r>
              <a:rPr lang="en-US" sz="2800" dirty="0" smtClean="0"/>
              <a:t>and </a:t>
            </a:r>
            <a:r>
              <a:rPr lang="en-US" sz="2800" dirty="0">
                <a:solidFill>
                  <a:srgbClr val="00B0F0"/>
                </a:solidFill>
              </a:rPr>
              <a:t>FGR</a:t>
            </a:r>
            <a:r>
              <a:rPr lang="en-US" sz="2800" dirty="0" smtClean="0"/>
              <a:t> neonates.</a:t>
            </a:r>
          </a:p>
          <a:p>
            <a:pPr marL="457200" indent="-457200">
              <a:buFont typeface="Arial" panose="020B0604020202020204" pitchFamily="34" charset="0"/>
              <a:buChar char="•"/>
            </a:pPr>
            <a:r>
              <a:rPr lang="en-US" sz="2800" dirty="0" smtClean="0"/>
              <a:t>The earlier preeclampsia diagnosed during the index pregnancy, the greater the likelihood of recurrence</a:t>
            </a:r>
          </a:p>
          <a:p>
            <a:pPr marL="457200" indent="-457200">
              <a:buFont typeface="Arial" panose="020B0604020202020204" pitchFamily="34" charset="0"/>
              <a:buChar char="•"/>
            </a:pPr>
            <a:r>
              <a:rPr lang="en-US" sz="2800" dirty="0" err="1" smtClean="0"/>
              <a:t>Nulipare</a:t>
            </a:r>
            <a:r>
              <a:rPr lang="en-US" sz="2800" dirty="0" smtClean="0"/>
              <a:t>, preeclampsia, before 30 weeks, L for recurrence is 40%</a:t>
            </a:r>
          </a:p>
          <a:p>
            <a:pPr marL="457200" indent="-457200">
              <a:buFont typeface="Arial" panose="020B0604020202020204" pitchFamily="34" charset="0"/>
              <a:buChar char="•"/>
            </a:pPr>
            <a:r>
              <a:rPr lang="en-US" sz="2800" dirty="0" smtClean="0"/>
              <a:t>Higher GA, L is 23%</a:t>
            </a:r>
          </a:p>
          <a:p>
            <a:pPr marL="457200" indent="-457200">
              <a:buFont typeface="Arial" panose="020B0604020202020204" pitchFamily="34" charset="0"/>
              <a:buChar char="•"/>
            </a:pPr>
            <a:r>
              <a:rPr lang="en-US" sz="2800" dirty="0" smtClean="0"/>
              <a:t>HELLP: 5-26%</a:t>
            </a:r>
            <a:endParaRPr lang="en-US" sz="2800" dirty="0"/>
          </a:p>
        </p:txBody>
      </p:sp>
    </p:spTree>
    <p:extLst>
      <p:ext uri="{BB962C8B-B14F-4D97-AF65-F5344CB8AC3E}">
        <p14:creationId xmlns:p14="http://schemas.microsoft.com/office/powerpoint/2010/main" val="1357363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3962400" cy="5632311"/>
          </a:xfrm>
          <a:prstGeom prst="rect">
            <a:avLst/>
          </a:prstGeom>
          <a:noFill/>
        </p:spPr>
        <p:txBody>
          <a:bodyPr wrap="square" rtlCol="0">
            <a:spAutoFit/>
          </a:bodyPr>
          <a:lstStyle/>
          <a:p>
            <a:r>
              <a:rPr lang="en-US" sz="2400" dirty="0" smtClean="0"/>
              <a:t>Long term morbidity and morbidity:</a:t>
            </a:r>
          </a:p>
          <a:p>
            <a:r>
              <a:rPr lang="en-US" sz="2400" dirty="0" err="1" smtClean="0"/>
              <a:t>Cardiovascula</a:t>
            </a:r>
            <a:endParaRPr lang="en-US" sz="2400" dirty="0" smtClean="0"/>
          </a:p>
          <a:p>
            <a:r>
              <a:rPr lang="en-US" sz="2400" dirty="0"/>
              <a:t>	</a:t>
            </a:r>
            <a:r>
              <a:rPr lang="en-US" sz="2400" dirty="0" smtClean="0"/>
              <a:t>chronic hypertension</a:t>
            </a:r>
          </a:p>
          <a:p>
            <a:r>
              <a:rPr lang="en-US" sz="2400" dirty="0"/>
              <a:t>	</a:t>
            </a:r>
            <a:r>
              <a:rPr lang="en-US" sz="2400" dirty="0" smtClean="0"/>
              <a:t>IHD</a:t>
            </a:r>
          </a:p>
          <a:p>
            <a:r>
              <a:rPr lang="en-US" sz="2400" dirty="0"/>
              <a:t>	</a:t>
            </a:r>
            <a:r>
              <a:rPr lang="en-US" sz="2400" dirty="0" smtClean="0"/>
              <a:t>Atherosclerosis</a:t>
            </a:r>
          </a:p>
          <a:p>
            <a:r>
              <a:rPr lang="en-US" sz="2400" dirty="0"/>
              <a:t>	</a:t>
            </a:r>
            <a:r>
              <a:rPr lang="en-US" sz="2400" dirty="0" smtClean="0"/>
              <a:t>coronary artery calcification</a:t>
            </a:r>
          </a:p>
          <a:p>
            <a:r>
              <a:rPr lang="en-US" sz="2400" dirty="0"/>
              <a:t>	</a:t>
            </a:r>
            <a:r>
              <a:rPr lang="en-US" sz="2400" dirty="0" smtClean="0"/>
              <a:t>Cardiomyopathy</a:t>
            </a:r>
          </a:p>
          <a:p>
            <a:r>
              <a:rPr lang="en-US" sz="2400" dirty="0"/>
              <a:t>	</a:t>
            </a:r>
            <a:r>
              <a:rPr lang="en-US" sz="2400" dirty="0" smtClean="0"/>
              <a:t>Thromboembolism</a:t>
            </a:r>
          </a:p>
          <a:p>
            <a:r>
              <a:rPr lang="en-US" sz="2400" dirty="0" smtClean="0"/>
              <a:t>Neurovascular</a:t>
            </a:r>
          </a:p>
          <a:p>
            <a:r>
              <a:rPr lang="en-US" sz="2400" dirty="0"/>
              <a:t>	</a:t>
            </a:r>
            <a:r>
              <a:rPr lang="en-US" sz="2400" dirty="0" smtClean="0"/>
              <a:t>Stroke</a:t>
            </a:r>
          </a:p>
          <a:p>
            <a:r>
              <a:rPr lang="en-US" sz="2400" dirty="0"/>
              <a:t>	</a:t>
            </a:r>
            <a:r>
              <a:rPr lang="en-US" sz="2400" dirty="0" err="1" smtClean="0"/>
              <a:t>Reinal</a:t>
            </a:r>
            <a:r>
              <a:rPr lang="en-US" sz="2400" dirty="0" smtClean="0"/>
              <a:t> detachment</a:t>
            </a:r>
          </a:p>
          <a:p>
            <a:r>
              <a:rPr lang="en-US" sz="2400" dirty="0"/>
              <a:t>	</a:t>
            </a:r>
            <a:r>
              <a:rPr lang="en-US" sz="2400" dirty="0" smtClean="0"/>
              <a:t>Diabetic Retinopathy</a:t>
            </a:r>
          </a:p>
          <a:p>
            <a:endParaRPr lang="en-US" sz="2400" dirty="0"/>
          </a:p>
        </p:txBody>
      </p:sp>
      <p:sp>
        <p:nvSpPr>
          <p:cNvPr id="3" name="TextBox 2"/>
          <p:cNvSpPr txBox="1"/>
          <p:nvPr/>
        </p:nvSpPr>
        <p:spPr>
          <a:xfrm>
            <a:off x="4495800" y="685800"/>
            <a:ext cx="4114800" cy="4893647"/>
          </a:xfrm>
          <a:prstGeom prst="rect">
            <a:avLst/>
          </a:prstGeom>
          <a:noFill/>
        </p:spPr>
        <p:txBody>
          <a:bodyPr wrap="square" rtlCol="0">
            <a:spAutoFit/>
          </a:bodyPr>
          <a:lstStyle/>
          <a:p>
            <a:r>
              <a:rPr lang="en-US" sz="2400" dirty="0"/>
              <a:t>Metabolic</a:t>
            </a:r>
          </a:p>
          <a:p>
            <a:r>
              <a:rPr lang="en-US" sz="2400" dirty="0"/>
              <a:t>	TYPE 2 DIABETES</a:t>
            </a:r>
          </a:p>
          <a:p>
            <a:r>
              <a:rPr lang="en-US" sz="2400" dirty="0"/>
              <a:t>	Metabolic Syndrome</a:t>
            </a:r>
          </a:p>
          <a:p>
            <a:r>
              <a:rPr lang="en-US" sz="2400" dirty="0"/>
              <a:t>	Dyslipidemia</a:t>
            </a:r>
          </a:p>
          <a:p>
            <a:r>
              <a:rPr lang="en-US" sz="2400" dirty="0"/>
              <a:t>	obesity</a:t>
            </a:r>
          </a:p>
          <a:p>
            <a:r>
              <a:rPr lang="en-US" sz="2400" dirty="0"/>
              <a:t>Renal </a:t>
            </a:r>
          </a:p>
          <a:p>
            <a:r>
              <a:rPr lang="en-US" sz="2400" dirty="0"/>
              <a:t>	glomerular dysfunction</a:t>
            </a:r>
          </a:p>
          <a:p>
            <a:r>
              <a:rPr lang="en-US" sz="2400" dirty="0"/>
              <a:t>	proteinuria</a:t>
            </a:r>
          </a:p>
          <a:p>
            <a:r>
              <a:rPr lang="en-US" sz="2400" dirty="0"/>
              <a:t>CNS	</a:t>
            </a:r>
          </a:p>
          <a:p>
            <a:r>
              <a:rPr lang="en-US" sz="2400" dirty="0"/>
              <a:t>	lesions</a:t>
            </a:r>
          </a:p>
          <a:p>
            <a:r>
              <a:rPr lang="en-US" sz="2400" dirty="0"/>
              <a:t>	cognitive dysfunction</a:t>
            </a:r>
          </a:p>
          <a:p>
            <a:r>
              <a:rPr lang="en-US" sz="2400" dirty="0"/>
              <a:t>	</a:t>
            </a:r>
            <a:r>
              <a:rPr lang="en-US" sz="2400" dirty="0" err="1"/>
              <a:t>retinpathy</a:t>
            </a:r>
            <a:endParaRPr lang="en-US" sz="2400" dirty="0"/>
          </a:p>
        </p:txBody>
      </p:sp>
    </p:spTree>
    <p:extLst>
      <p:ext uri="{BB962C8B-B14F-4D97-AF65-F5344CB8AC3E}">
        <p14:creationId xmlns:p14="http://schemas.microsoft.com/office/powerpoint/2010/main" val="2110712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eid\Desktop\aksdoni_Jalalpic_funpatugh_com (7).jpg"/>
          <p:cNvPicPr>
            <a:picLocks noGrp="1" noChangeAspect="1" noChangeArrowheads="1"/>
          </p:cNvPicPr>
          <p:nvPr>
            <p:ph idx="1"/>
          </p:nvPr>
        </p:nvPicPr>
        <p:blipFill>
          <a:blip r:embed="rId2"/>
          <a:srcRect/>
          <a:stretch>
            <a:fillRect/>
          </a:stretch>
        </p:blipFill>
        <p:spPr bwMode="auto">
          <a:xfrm>
            <a:off x="0" y="0"/>
            <a:ext cx="9144000" cy="7924800"/>
          </a:xfrm>
          <a:prstGeom prst="rect">
            <a:avLst/>
          </a:prstGeom>
          <a:noFill/>
        </p:spPr>
      </p:pic>
      <p:sp>
        <p:nvSpPr>
          <p:cNvPr id="5" name="TextBox 4"/>
          <p:cNvSpPr txBox="1"/>
          <p:nvPr/>
        </p:nvSpPr>
        <p:spPr>
          <a:xfrm>
            <a:off x="4038600" y="304800"/>
            <a:ext cx="5334000" cy="2800767"/>
          </a:xfrm>
          <a:prstGeom prst="rect">
            <a:avLst/>
          </a:prstGeom>
          <a:noFill/>
        </p:spPr>
        <p:txBody>
          <a:bodyPr wrap="square" rtlCol="0">
            <a:spAutoFit/>
          </a:bodyPr>
          <a:lstStyle/>
          <a:p>
            <a:pPr marL="1143000" indent="-1143000" algn="ctr"/>
            <a:r>
              <a:rPr lang="fa-IR" sz="8800" b="1" dirty="0" smtClean="0">
                <a:solidFill>
                  <a:srgbClr val="FF0066"/>
                </a:solidFill>
                <a:cs typeface="B Morvarid" pitchFamily="2" charset="-78"/>
              </a:rPr>
              <a:t>ازتوجه شما متشکرم</a:t>
            </a:r>
            <a:endParaRPr lang="en-US" sz="8800" b="1" dirty="0">
              <a:solidFill>
                <a:srgbClr val="FF0066"/>
              </a:solidFill>
              <a:cs typeface="B Morvarid" pitchFamily="2" charset="-78"/>
            </a:endParaRPr>
          </a:p>
        </p:txBody>
      </p:sp>
    </p:spTree>
    <p:extLst>
      <p:ext uri="{BB962C8B-B14F-4D97-AF65-F5344CB8AC3E}">
        <p14:creationId xmlns:p14="http://schemas.microsoft.com/office/powerpoint/2010/main" val="16364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28600"/>
            <a:ext cx="7162800" cy="830997"/>
          </a:xfrm>
          <a:prstGeom prst="rect">
            <a:avLst/>
          </a:prstGeom>
          <a:noFill/>
        </p:spPr>
        <p:txBody>
          <a:bodyPr wrap="square" rtlCol="0">
            <a:spAutoFit/>
          </a:bodyPr>
          <a:lstStyle/>
          <a:p>
            <a:r>
              <a:rPr lang="en-US" sz="2400" b="1" dirty="0" smtClean="0"/>
              <a:t>Selected clinical risk factors for </a:t>
            </a:r>
            <a:r>
              <a:rPr lang="en-US" sz="2400" b="1" dirty="0" err="1" smtClean="0"/>
              <a:t>preeclamosia</a:t>
            </a:r>
            <a:endParaRPr lang="en-US" sz="2400" b="1" dirty="0" smtClean="0"/>
          </a:p>
          <a:p>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965752267"/>
              </p:ext>
            </p:extLst>
          </p:nvPr>
        </p:nvGraphicFramePr>
        <p:xfrm>
          <a:off x="778844" y="838200"/>
          <a:ext cx="6096000" cy="5755641"/>
        </p:xfrm>
        <a:graphic>
          <a:graphicData uri="http://schemas.openxmlformats.org/drawingml/2006/table">
            <a:tbl>
              <a:tblPr firstRow="1" bandRow="1">
                <a:tableStyleId>{5C22544A-7EE6-4342-B048-85BDC9FD1C3A}</a:tableStyleId>
              </a:tblPr>
              <a:tblGrid>
                <a:gridCol w="3048000"/>
                <a:gridCol w="3048000"/>
              </a:tblGrid>
              <a:tr h="665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Risk factor</a:t>
                      </a:r>
                    </a:p>
                    <a:p>
                      <a:endParaRPr lang="en-US" dirty="0"/>
                    </a:p>
                  </a:txBody>
                  <a:tcPr/>
                </a:tc>
                <a:tc>
                  <a:txBody>
                    <a:bodyPr/>
                    <a:lstStyle/>
                    <a:p>
                      <a:r>
                        <a:rPr lang="en-US" dirty="0" smtClean="0"/>
                        <a:t>RR</a:t>
                      </a:r>
                      <a:endParaRPr lang="en-US" dirty="0"/>
                    </a:p>
                  </a:txBody>
                  <a:tcPr/>
                </a:tc>
              </a:tr>
              <a:tr h="370840">
                <a:tc>
                  <a:txBody>
                    <a:bodyPr/>
                    <a:lstStyle/>
                    <a:p>
                      <a:r>
                        <a:rPr lang="en-US" dirty="0" smtClean="0"/>
                        <a:t>SLE</a:t>
                      </a:r>
                      <a:endParaRPr lang="en-US" dirty="0"/>
                    </a:p>
                  </a:txBody>
                  <a:tcPr/>
                </a:tc>
                <a:tc>
                  <a:txBody>
                    <a:bodyPr/>
                    <a:lstStyle/>
                    <a:p>
                      <a:r>
                        <a:rPr lang="en-US" dirty="0" smtClean="0"/>
                        <a:t>2.5</a:t>
                      </a:r>
                      <a:endParaRPr lang="en-US" dirty="0"/>
                    </a:p>
                  </a:txBody>
                  <a:tcPr/>
                </a:tc>
              </a:tr>
              <a:tr h="370840">
                <a:tc>
                  <a:txBody>
                    <a:bodyPr/>
                    <a:lstStyle/>
                    <a:p>
                      <a:r>
                        <a:rPr lang="en-US" dirty="0" err="1" smtClean="0"/>
                        <a:t>Nuliparity</a:t>
                      </a:r>
                      <a:endParaRPr lang="en-US" dirty="0"/>
                    </a:p>
                  </a:txBody>
                  <a:tcPr/>
                </a:tc>
                <a:tc>
                  <a:txBody>
                    <a:bodyPr/>
                    <a:lstStyle/>
                    <a:p>
                      <a:r>
                        <a:rPr lang="en-US" dirty="0" smtClean="0"/>
                        <a:t>2.1</a:t>
                      </a:r>
                      <a:endParaRPr lang="en-US" dirty="0"/>
                    </a:p>
                  </a:txBody>
                  <a:tcPr/>
                </a:tc>
              </a:tr>
              <a:tr h="370840">
                <a:tc>
                  <a:txBody>
                    <a:bodyPr/>
                    <a:lstStyle/>
                    <a:p>
                      <a:r>
                        <a:rPr lang="en-US" dirty="0" smtClean="0"/>
                        <a:t>age</a:t>
                      </a:r>
                      <a:r>
                        <a:rPr lang="en-US" dirty="0" smtClean="0">
                          <a:sym typeface="Symbol" panose="05050102010706020507" pitchFamily="18" charset="2"/>
                        </a:rPr>
                        <a:t>35</a:t>
                      </a:r>
                      <a:endParaRPr lang="en-US" dirty="0"/>
                    </a:p>
                  </a:txBody>
                  <a:tcPr/>
                </a:tc>
                <a:tc>
                  <a:txBody>
                    <a:bodyPr/>
                    <a:lstStyle/>
                    <a:p>
                      <a:r>
                        <a:rPr lang="en-US" dirty="0" smtClean="0"/>
                        <a:t>1.2</a:t>
                      </a:r>
                      <a:endParaRPr lang="en-US" dirty="0"/>
                    </a:p>
                  </a:txBody>
                  <a:tcPr/>
                </a:tc>
              </a:tr>
              <a:tr h="370840">
                <a:tc>
                  <a:txBody>
                    <a:bodyPr/>
                    <a:lstStyle/>
                    <a:p>
                      <a:r>
                        <a:rPr lang="en-US" dirty="0" smtClean="0"/>
                        <a:t>Prior stillbirth</a:t>
                      </a:r>
                      <a:endParaRPr lang="en-US" dirty="0"/>
                    </a:p>
                  </a:txBody>
                  <a:tcPr/>
                </a:tc>
                <a:tc>
                  <a:txBody>
                    <a:bodyPr/>
                    <a:lstStyle/>
                    <a:p>
                      <a:r>
                        <a:rPr lang="en-US" dirty="0" smtClean="0"/>
                        <a:t>2.4</a:t>
                      </a:r>
                      <a:endParaRPr lang="en-US" dirty="0"/>
                    </a:p>
                  </a:txBody>
                  <a:tcPr/>
                </a:tc>
              </a:tr>
              <a:tr h="370840">
                <a:tc>
                  <a:txBody>
                    <a:bodyPr/>
                    <a:lstStyle/>
                    <a:p>
                      <a:r>
                        <a:rPr lang="en-US" dirty="0" smtClean="0"/>
                        <a:t>CKD</a:t>
                      </a:r>
                      <a:endParaRPr lang="en-US" dirty="0"/>
                    </a:p>
                  </a:txBody>
                  <a:tcPr/>
                </a:tc>
                <a:tc>
                  <a:txBody>
                    <a:bodyPr/>
                    <a:lstStyle/>
                    <a:p>
                      <a:r>
                        <a:rPr lang="en-US" dirty="0" smtClean="0"/>
                        <a:t>1.8</a:t>
                      </a:r>
                      <a:endParaRPr lang="en-US" dirty="0"/>
                    </a:p>
                  </a:txBody>
                  <a:tcPr/>
                </a:tc>
              </a:tr>
              <a:tr h="370840">
                <a:tc>
                  <a:txBody>
                    <a:bodyPr/>
                    <a:lstStyle/>
                    <a:p>
                      <a:r>
                        <a:rPr lang="en-US" dirty="0" smtClean="0"/>
                        <a:t>ART</a:t>
                      </a:r>
                      <a:endParaRPr lang="en-US" dirty="0"/>
                    </a:p>
                  </a:txBody>
                  <a:tcPr/>
                </a:tc>
                <a:tc>
                  <a:txBody>
                    <a:bodyPr/>
                    <a:lstStyle/>
                    <a:p>
                      <a:r>
                        <a:rPr lang="en-US" dirty="0" smtClean="0"/>
                        <a:t>1.8</a:t>
                      </a:r>
                      <a:endParaRPr lang="en-US" dirty="0"/>
                    </a:p>
                  </a:txBody>
                  <a:tcPr/>
                </a:tc>
              </a:tr>
              <a:tr h="370840">
                <a:tc>
                  <a:txBody>
                    <a:bodyPr/>
                    <a:lstStyle/>
                    <a:p>
                      <a:r>
                        <a:rPr lang="en-US" dirty="0" smtClean="0"/>
                        <a:t>BMI&gt;30</a:t>
                      </a:r>
                      <a:endParaRPr lang="en-US" dirty="0"/>
                    </a:p>
                  </a:txBody>
                  <a:tcPr/>
                </a:tc>
                <a:tc>
                  <a:txBody>
                    <a:bodyPr/>
                    <a:lstStyle/>
                    <a:p>
                      <a:r>
                        <a:rPr lang="en-US" dirty="0" smtClean="0"/>
                        <a:t>2.8</a:t>
                      </a:r>
                      <a:endParaRPr lang="en-US" dirty="0"/>
                    </a:p>
                  </a:txBody>
                  <a:tcPr/>
                </a:tc>
              </a:tr>
              <a:tr h="370840">
                <a:tc>
                  <a:txBody>
                    <a:bodyPr/>
                    <a:lstStyle/>
                    <a:p>
                      <a:r>
                        <a:rPr lang="en-US" dirty="0" err="1" smtClean="0"/>
                        <a:t>Multifetal</a:t>
                      </a:r>
                      <a:endParaRPr lang="en-US" dirty="0"/>
                    </a:p>
                  </a:txBody>
                  <a:tcPr/>
                </a:tc>
                <a:tc>
                  <a:txBody>
                    <a:bodyPr/>
                    <a:lstStyle/>
                    <a:p>
                      <a:r>
                        <a:rPr lang="en-US" dirty="0" smtClean="0"/>
                        <a:t>2.9</a:t>
                      </a:r>
                      <a:endParaRPr lang="en-US" dirty="0"/>
                    </a:p>
                  </a:txBody>
                  <a:tcPr/>
                </a:tc>
              </a:tr>
              <a:tr h="370840">
                <a:tc>
                  <a:txBody>
                    <a:bodyPr/>
                    <a:lstStyle/>
                    <a:p>
                      <a:r>
                        <a:rPr lang="en-US" dirty="0" smtClean="0"/>
                        <a:t>Prior Abruption</a:t>
                      </a:r>
                      <a:endParaRPr lang="en-US" dirty="0"/>
                    </a:p>
                  </a:txBody>
                  <a:tcPr/>
                </a:tc>
                <a:tc>
                  <a:txBody>
                    <a:bodyPr/>
                    <a:lstStyle/>
                    <a:p>
                      <a:r>
                        <a:rPr lang="en-US" dirty="0" smtClean="0"/>
                        <a:t>2.0</a:t>
                      </a:r>
                      <a:endParaRPr lang="en-US" dirty="0"/>
                    </a:p>
                  </a:txBody>
                  <a:tcPr/>
                </a:tc>
              </a:tr>
              <a:tr h="370840">
                <a:tc>
                  <a:txBody>
                    <a:bodyPr/>
                    <a:lstStyle/>
                    <a:p>
                      <a:r>
                        <a:rPr lang="en-US" dirty="0" smtClean="0"/>
                        <a:t>Diabetes</a:t>
                      </a:r>
                      <a:endParaRPr lang="en-US" dirty="0"/>
                    </a:p>
                  </a:txBody>
                  <a:tcPr/>
                </a:tc>
                <a:tc>
                  <a:txBody>
                    <a:bodyPr/>
                    <a:lstStyle/>
                    <a:p>
                      <a:r>
                        <a:rPr lang="en-US" dirty="0" smtClean="0"/>
                        <a:t>3.7</a:t>
                      </a:r>
                      <a:endParaRPr lang="en-US" dirty="0"/>
                    </a:p>
                  </a:txBody>
                  <a:tcPr/>
                </a:tc>
              </a:tr>
              <a:tr h="370840">
                <a:tc>
                  <a:txBody>
                    <a:bodyPr/>
                    <a:lstStyle/>
                    <a:p>
                      <a:r>
                        <a:rPr lang="en-US" dirty="0" smtClean="0"/>
                        <a:t>Prior</a:t>
                      </a:r>
                      <a:r>
                        <a:rPr lang="en-US" baseline="0" dirty="0" smtClean="0"/>
                        <a:t> </a:t>
                      </a:r>
                      <a:r>
                        <a:rPr lang="en-US" baseline="0" dirty="0" err="1" smtClean="0"/>
                        <a:t>preeclamsia</a:t>
                      </a:r>
                      <a:endParaRPr lang="en-US" dirty="0" smtClean="0"/>
                    </a:p>
                  </a:txBody>
                  <a:tcPr/>
                </a:tc>
                <a:tc>
                  <a:txBody>
                    <a:bodyPr/>
                    <a:lstStyle/>
                    <a:p>
                      <a:r>
                        <a:rPr lang="en-US" dirty="0" smtClean="0"/>
                        <a:t>8.4</a:t>
                      </a:r>
                      <a:endParaRPr lang="en-US" dirty="0"/>
                    </a:p>
                  </a:txBody>
                  <a:tcPr/>
                </a:tc>
              </a:tr>
              <a:tr h="370840">
                <a:tc>
                  <a:txBody>
                    <a:bodyPr/>
                    <a:lstStyle/>
                    <a:p>
                      <a:r>
                        <a:rPr lang="en-US" dirty="0" smtClean="0"/>
                        <a:t>CHTN</a:t>
                      </a:r>
                      <a:endParaRPr lang="en-US" dirty="0"/>
                    </a:p>
                  </a:txBody>
                  <a:tcPr/>
                </a:tc>
                <a:tc>
                  <a:txBody>
                    <a:bodyPr/>
                    <a:lstStyle/>
                    <a:p>
                      <a:r>
                        <a:rPr lang="en-US" dirty="0" smtClean="0"/>
                        <a:t>5.1</a:t>
                      </a:r>
                      <a:endParaRPr lang="en-US" dirty="0"/>
                    </a:p>
                  </a:txBody>
                  <a:tcPr/>
                </a:tc>
              </a:tr>
              <a:tr h="370840">
                <a:tc>
                  <a:txBody>
                    <a:bodyPr/>
                    <a:lstStyle/>
                    <a:p>
                      <a:r>
                        <a:rPr lang="en-US" dirty="0" smtClean="0"/>
                        <a:t>APA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2.8</a:t>
                      </a:r>
                    </a:p>
                    <a:p>
                      <a:endParaRPr lang="en-US" dirty="0"/>
                    </a:p>
                  </a:txBody>
                  <a:tcPr/>
                </a:tc>
              </a:tr>
            </a:tbl>
          </a:graphicData>
        </a:graphic>
      </p:graphicFrame>
    </p:spTree>
    <p:extLst>
      <p:ext uri="{BB962C8B-B14F-4D97-AF65-F5344CB8AC3E}">
        <p14:creationId xmlns:p14="http://schemas.microsoft.com/office/powerpoint/2010/main" val="628330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1433</TotalTime>
  <Words>4231</Words>
  <Application>Microsoft Office PowerPoint</Application>
  <PresentationFormat>On-screen Show (4:3)</PresentationFormat>
  <Paragraphs>416</Paragraphs>
  <Slides>85</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85</vt:i4>
      </vt:variant>
    </vt:vector>
  </HeadingPairs>
  <TitlesOfParts>
    <vt:vector size="112" baseType="lpstr">
      <vt:lpstr>AGaramondPro-Regular</vt:lpstr>
      <vt:lpstr>Arial</vt:lpstr>
      <vt:lpstr>B Arash</vt:lpstr>
      <vt:lpstr>B Badr</vt:lpstr>
      <vt:lpstr>B Farnaz</vt:lpstr>
      <vt:lpstr>B Jadid</vt:lpstr>
      <vt:lpstr>B Kamran Outline</vt:lpstr>
      <vt:lpstr>B Kourosh</vt:lpstr>
      <vt:lpstr>B Morvarid</vt:lpstr>
      <vt:lpstr>B Narm</vt:lpstr>
      <vt:lpstr>B Nasim</vt:lpstr>
      <vt:lpstr>Calibri</vt:lpstr>
      <vt:lpstr>Dax-Bold</vt:lpstr>
      <vt:lpstr>Dax-Light</vt:lpstr>
      <vt:lpstr>Dax-Medium</vt:lpstr>
      <vt:lpstr>Dax-MediumItalic</vt:lpstr>
      <vt:lpstr>Dax-Regular</vt:lpstr>
      <vt:lpstr>Mitra</vt:lpstr>
      <vt:lpstr>Nasim</vt:lpstr>
      <vt:lpstr>Sina</vt:lpstr>
      <vt:lpstr>Symbol</vt:lpstr>
      <vt:lpstr>Times New Roman</vt:lpstr>
      <vt:lpstr>Titr</vt:lpstr>
      <vt:lpstr>Wingdings</vt:lpstr>
      <vt:lpstr>Wingdings 2</vt:lpstr>
      <vt:lpstr>Yagut</vt:lpstr>
      <vt:lpstr>Theme5</vt:lpstr>
      <vt:lpstr>PowerPoint Presentation</vt:lpstr>
      <vt:lpstr>اختلالات هیپرتانسیو در بارداری</vt:lpstr>
      <vt:lpstr>اختلالات هيپرتانسيو عارضه دار كننده حاملگي</vt:lpstr>
      <vt:lpstr>PowerPoint Presentation</vt:lpstr>
      <vt:lpstr>فشارخون بارداري</vt:lpstr>
      <vt:lpstr>پره اكلامپسي</vt:lpstr>
      <vt:lpstr>PowerPoint Presentation</vt:lpstr>
      <vt:lpstr>عوامل خطرزاي پره اكلامپسي</vt:lpstr>
      <vt:lpstr>PowerPoint Presentation</vt:lpstr>
      <vt:lpstr>PowerPoint Presentation</vt:lpstr>
      <vt:lpstr>فشارخون مزمن</vt:lpstr>
      <vt:lpstr>پره اكلامپسي اضافه شده به فشارخون مزمن</vt:lpstr>
      <vt:lpstr>نحوه گرفتن فشارخون</vt:lpstr>
      <vt:lpstr>نكاتي كه بايد معاينه كننده رعايت كند:</vt:lpstr>
      <vt:lpstr>نكاتي كه بايد معاينه كننده رعايت كند:</vt:lpstr>
      <vt:lpstr>PowerPoint Presentation</vt:lpstr>
      <vt:lpstr>مراقبت هاي اوليه در پره اکلامپسی</vt:lpstr>
      <vt:lpstr>ارزیابي سلامت جنين</vt:lpstr>
      <vt:lpstr>کونتراندیکاسیون های درمان محافظه کارانه</vt:lpstr>
      <vt:lpstr>ختم بارداري</vt:lpstr>
      <vt:lpstr>اداره پره اكلامپسي شديد</vt:lpstr>
      <vt:lpstr>امكانات و تجهيزات لازم</vt:lpstr>
      <vt:lpstr>وضعيت قرارگيري مادر</vt:lpstr>
      <vt:lpstr> اداره پره اكلامپسي شديد</vt:lpstr>
      <vt:lpstr>آزمایشات لازم</vt:lpstr>
      <vt:lpstr>PowerPoint Presentation</vt:lpstr>
      <vt:lpstr>PowerPoint Presentation</vt:lpstr>
      <vt:lpstr>اداره پره اكلامپسي شديد</vt:lpstr>
      <vt:lpstr>PowerPoint Presentation</vt:lpstr>
      <vt:lpstr>نکته</vt:lpstr>
      <vt:lpstr>سلولهای هلمت</vt:lpstr>
      <vt:lpstr>داروهاي كاهنده فشارخون</vt:lpstr>
      <vt:lpstr>در صورتي كه فشارخون برای 15دقیقه یا بیشتر 160/110 ميلي متر جيوه و یا بيشتر باشد، تجویز دارو به ترتيب اولویت زیر توصيه مي شود</vt:lpstr>
      <vt:lpstr>سولفات منيزيم  داروی اصلي در كنترل و پيشگيری از تشنج</vt:lpstr>
      <vt:lpstr>PowerPoint Presentation</vt:lpstr>
      <vt:lpstr>PowerPoint Presentation</vt:lpstr>
      <vt:lpstr>داروي جايگزين سولفات منيزيوم در پيشگيري از تشنج</vt:lpstr>
      <vt:lpstr>اداره اكلامپسي</vt:lpstr>
      <vt:lpstr>در صورت عدم كنترل تشنج ، مشاوره اورژانس با متخصص بيهوشي و نورولوژی انجام شود. تا زمان مشاوره مي توان از داروهای زیر استفاده كرد:</vt:lpstr>
      <vt:lpstr>كنترل صدای قلب جنين</vt:lpstr>
      <vt:lpstr>ختم بارداري در پره اكلامپسي شديد- اكلامپسي</vt:lpstr>
      <vt:lpstr>ختم بارداري در پره اكلامپسي شديد- اكلامپسي</vt:lpstr>
      <vt:lpstr>مراقبت پس از زایمان</vt:lpstr>
      <vt:lpstr>مراقبت پس از زایمان</vt:lpstr>
      <vt:lpstr>در چه مواردی سولفات تا48 ساعت باید ادامه یابد؟</vt:lpstr>
      <vt:lpstr>مراقبت پس از زایمان</vt:lpstr>
      <vt:lpstr>HELLP</vt:lpstr>
      <vt:lpstr>شرايط ترخيص مادر و دستورات لازم HELLP</vt:lpstr>
      <vt:lpstr>پیشگیری</vt:lpstr>
      <vt:lpstr>   اکلامپسی  </vt:lpstr>
      <vt:lpstr>PowerPoint Presentation</vt:lpstr>
      <vt:lpstr>اکلامپسی</vt:lpstr>
      <vt:lpstr>عوارض مادری </vt:lpstr>
      <vt:lpstr>Eclampsia can cause the following symptoms</vt:lpstr>
      <vt:lpstr>The treatment goals of eclampsia are: </vt:lpstr>
      <vt:lpstr>اداره اكلامپسي</vt:lpstr>
      <vt:lpstr>اداره اكلامپسي</vt:lpstr>
      <vt:lpstr>اداره اكلامپسي</vt:lpstr>
      <vt:lpstr>اداره اكلامپسي</vt:lpstr>
      <vt:lpstr>اداره اكلامپسي</vt:lpstr>
      <vt:lpstr>اداره اكلامپسي</vt:lpstr>
      <vt:lpstr>سولفات منيزيم  داروی اصلي در كنترل و پيشگيری از تشنج</vt:lpstr>
      <vt:lpstr>PowerPoint Presentation</vt:lpstr>
      <vt:lpstr>ختم بارداري دراکلامپسی  </vt:lpstr>
      <vt:lpstr>ختم بارداري در اكلامپسي</vt:lpstr>
      <vt:lpstr>مراقبت پس از زایمان</vt:lpstr>
      <vt:lpstr>انتقال بهICU</vt:lpstr>
      <vt:lpstr>شرايط ترخيص مادر و دستورات لازم </vt:lpstr>
      <vt:lpstr>شرايط ترخيص مادر و دستورات لازم </vt:lpstr>
      <vt:lpstr>شرايط ترخيص مادر و دستورات لازم </vt:lpstr>
      <vt:lpstr>شرايط ترخيص مادر و دستورات لازم </vt:lpstr>
      <vt:lpstr>شرايط ترخيص مادر و دستورات لازم </vt:lpstr>
      <vt:lpstr>HELLPسندرم</vt:lpstr>
      <vt:lpstr>Hellp</vt:lpstr>
      <vt:lpstr>HELLP</vt:lpstr>
      <vt:lpstr>HELLPسندرم</vt:lpstr>
      <vt:lpstr>تظاهرات کلینیکی</vt:lpstr>
      <vt:lpstr>HELLPسندرم</vt:lpstr>
      <vt:lpstr>PowerPoint Presentation</vt:lpstr>
      <vt:lpstr>PowerPoint Presentation</vt:lpstr>
      <vt:lpstr>HELLPختم بارداری در</vt:lpstr>
      <vt:lpstr>HELLPختم بارداری در</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÷ره اک</dc:title>
  <dc:creator>saeid</dc:creator>
  <cp:lastModifiedBy>mandana</cp:lastModifiedBy>
  <cp:revision>162</cp:revision>
  <dcterms:created xsi:type="dcterms:W3CDTF">2018-01-01T17:43:44Z</dcterms:created>
  <dcterms:modified xsi:type="dcterms:W3CDTF">2018-07-07T15:09:15Z</dcterms:modified>
</cp:coreProperties>
</file>